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20"/>
  </p:notesMasterIdLst>
  <p:sldIdLst>
    <p:sldId id="257" r:id="rId3"/>
    <p:sldId id="317" r:id="rId4"/>
    <p:sldId id="260" r:id="rId5"/>
    <p:sldId id="303" r:id="rId6"/>
    <p:sldId id="299" r:id="rId7"/>
    <p:sldId id="300" r:id="rId8"/>
    <p:sldId id="302" r:id="rId9"/>
    <p:sldId id="306" r:id="rId10"/>
    <p:sldId id="307" r:id="rId11"/>
    <p:sldId id="301" r:id="rId12"/>
    <p:sldId id="264" r:id="rId13"/>
    <p:sldId id="265" r:id="rId14"/>
    <p:sldId id="268" r:id="rId15"/>
    <p:sldId id="304" r:id="rId16"/>
    <p:sldId id="312" r:id="rId17"/>
    <p:sldId id="316" r:id="rId18"/>
    <p:sldId id="285"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CE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75224" autoAdjust="0"/>
  </p:normalViewPr>
  <p:slideViewPr>
    <p:cSldViewPr snapToGrid="0">
      <p:cViewPr varScale="1">
        <p:scale>
          <a:sx n="81" d="100"/>
          <a:sy n="81" d="100"/>
        </p:scale>
        <p:origin x="-78" y="-64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EF839-E249-400B-97DA-F82B066B460F}" type="datetimeFigureOut">
              <a:rPr lang="cs-CZ" smtClean="0"/>
              <a:pPr/>
              <a:t>22.5.2013</a:t>
            </a:fld>
            <a:endParaRPr lang="cs-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A3338-C7F4-4989-B324-5E8DC40EAC99}" type="slidenum">
              <a:rPr lang="cs-CZ" smtClean="0"/>
              <a:pPr/>
              <a:t>‹#›</a:t>
            </a:fld>
            <a:endParaRPr lang="cs-CZ"/>
          </a:p>
        </p:txBody>
      </p:sp>
    </p:spTree>
    <p:extLst>
      <p:ext uri="{BB962C8B-B14F-4D97-AF65-F5344CB8AC3E}">
        <p14:creationId xmlns:p14="http://schemas.microsoft.com/office/powerpoint/2010/main" xmlns="" val="885748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D4664A66-7F43-48D1-91D2-AE7A931D6495}" type="datetime1">
              <a:rPr lang="en-US" smtClean="0">
                <a:solidFill>
                  <a:prstClr val="black"/>
                </a:solidFill>
              </a:rPr>
              <a:pPr/>
              <a:t>5/22/2013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
        <p:nvSpPr>
          <p:cNvPr id="8" name="Header Placeholder 5"/>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r>
              <a:rPr lang="en-US" dirty="0" smtClean="0">
                <a:solidFill>
                  <a:prstClr val="black"/>
                </a:solidFill>
              </a:rPr>
              <a:t>Microsoft Office</a:t>
            </a:r>
            <a:endParaRPr lang="en-US" dirty="0">
              <a:solidFill>
                <a:prstClr val="black"/>
              </a:solidFill>
            </a:endParaRPr>
          </a:p>
        </p:txBody>
      </p:sp>
      <p:sp>
        <p:nvSpPr>
          <p:cNvPr id="9" name="Footer Placeholder 7"/>
          <p:cNvSpPr>
            <a:spLocks noGrp="1"/>
          </p:cNvSpPr>
          <p:nvPr>
            <p:ph type="ftr" sz="quarter" idx="4"/>
          </p:nvPr>
        </p:nvSpPr>
        <p:spPr>
          <a:xfrm>
            <a:off x="0" y="9430090"/>
            <a:ext cx="5744035" cy="397597"/>
          </a:xfrm>
          <a:prstGeom prst="rect">
            <a:avLst/>
          </a:prstGeom>
        </p:spPr>
        <p:txBody>
          <a:bodyPr vert="horz" lIns="0" tIns="46589" rIns="93177" bIns="46589" rtlCol="0" anchor="b"/>
          <a:lstStyle>
            <a:lvl1pPr algn="l">
              <a:defRPr sz="1200"/>
            </a:lvl1pPr>
          </a:lstStyle>
          <a:p>
            <a:pPr marL="236179" defTabSz="931467" eaLnBrk="0" hangingPunct="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xmlns="" val="2769670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FC7A713-403F-47C2-BF81-42CB10391435}" type="datetime1">
              <a:rPr lang="en-US" smtClean="0">
                <a:solidFill>
                  <a:prstClr val="black"/>
                </a:solidFill>
              </a:rPr>
              <a:pPr/>
              <a:t>5/22/2013</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11</a:t>
            </a:fld>
            <a:endParaRPr lang="en-US">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Office365</a:t>
            </a:r>
            <a:endParaRPr lang="en-US">
              <a:solidFill>
                <a:prstClr val="black"/>
              </a:solidFill>
            </a:endParaRPr>
          </a:p>
        </p:txBody>
      </p:sp>
      <p:sp>
        <p:nvSpPr>
          <p:cNvPr id="7" name="Footer Placeholder 6"/>
          <p:cNvSpPr>
            <a:spLocks noGrp="1"/>
          </p:cNvSpPr>
          <p:nvPr>
            <p:ph type="ftr" sz="quarter" idx="13"/>
          </p:nvPr>
        </p:nvSpPr>
        <p:spPr/>
        <p:txBody>
          <a:bodyPr/>
          <a:lstStyle/>
          <a:p>
            <a:pPr marL="231762" defTabSz="914049"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62" defTabSz="914049"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xmlns="" val="539622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a:t>
            </a:r>
            <a:r>
              <a:rPr lang="en-US" baseline="0" dirty="0" smtClean="0"/>
              <a:t> Business Premium: Include P1 and P2</a:t>
            </a:r>
          </a:p>
          <a:p>
            <a:r>
              <a:rPr lang="en-US" baseline="0" dirty="0" smtClean="0"/>
              <a:t>Midsize Business: Includes midsize business, Visio Pro and Project Pro</a:t>
            </a:r>
          </a:p>
          <a:p>
            <a:r>
              <a:rPr lang="en-US" baseline="0" dirty="0" smtClean="0"/>
              <a:t>Enterprise E3: Includes all stand alones and suites</a:t>
            </a:r>
          </a:p>
          <a:p>
            <a:r>
              <a:rPr lang="en-US" baseline="0" dirty="0" smtClean="0"/>
              <a:t>Numbers do not include add-ons</a:t>
            </a:r>
          </a:p>
          <a:p>
            <a:endParaRPr lang="en-US" dirty="0"/>
          </a:p>
        </p:txBody>
      </p:sp>
      <p:sp>
        <p:nvSpPr>
          <p:cNvPr id="4" name="Date Placeholder 3"/>
          <p:cNvSpPr>
            <a:spLocks noGrp="1"/>
          </p:cNvSpPr>
          <p:nvPr>
            <p:ph type="dt" idx="10"/>
          </p:nvPr>
        </p:nvSpPr>
        <p:spPr/>
        <p:txBody>
          <a:bodyPr/>
          <a:lstStyle/>
          <a:p>
            <a:fld id="{57C59907-4A03-46A6-B21D-785D30F6DD31}" type="datetime1">
              <a:rPr lang="en-US" smtClean="0">
                <a:solidFill>
                  <a:prstClr val="black"/>
                </a:solidFill>
              </a:rPr>
              <a:pPr/>
              <a:t>5/22/2013</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12</a:t>
            </a:fld>
            <a:endParaRPr lang="en-US">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Office365</a:t>
            </a:r>
            <a:endParaRPr lang="en-US">
              <a:solidFill>
                <a:prstClr val="black"/>
              </a:solidFill>
            </a:endParaRPr>
          </a:p>
        </p:txBody>
      </p:sp>
      <p:sp>
        <p:nvSpPr>
          <p:cNvPr id="7" name="Footer Placeholder 6"/>
          <p:cNvSpPr>
            <a:spLocks noGrp="1"/>
          </p:cNvSpPr>
          <p:nvPr>
            <p:ph type="ftr" sz="quarter" idx="13"/>
          </p:nvPr>
        </p:nvSpPr>
        <p:spPr/>
        <p:txBody>
          <a:bodyPr/>
          <a:lstStyle/>
          <a:p>
            <a:pPr marL="231762" defTabSz="914049"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62" defTabSz="914049"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xmlns="" val="2494356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fld id="{D0E96E45-0B11-4403-9875-5D00ABEDBEBE}" type="datetime1">
              <a:rPr lang="en-US" smtClean="0">
                <a:solidFill>
                  <a:prstClr val="black"/>
                </a:solidFill>
              </a:rPr>
              <a:pPr/>
              <a:t>5/22/2013</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13</a:t>
            </a:fld>
            <a:endParaRPr lang="en-US">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Office365</a:t>
            </a:r>
            <a:endParaRPr lang="en-US">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2101431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xmlns="" val="1150991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2945659" cy="496411"/>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0" y="9431814"/>
            <a:ext cx="5868659" cy="386493"/>
          </a:xfrm>
          <a:prstGeom prst="rect">
            <a:avLst/>
          </a:prstGeom>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BB6559B-C68D-49B4-97AE-9BB74C417927}" type="datetime1">
              <a:rPr lang="en-US" smtClean="0">
                <a:solidFill>
                  <a:prstClr val="black"/>
                </a:solidFill>
              </a:rPr>
              <a:pPr/>
              <a:t>5/22/2013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xmlns="" val="212002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cs-CZ" sz="1200" b="1" kern="1200" dirty="0" smtClean="0">
                <a:solidFill>
                  <a:schemeClr val="tx1"/>
                </a:solidFill>
                <a:effectLst/>
                <a:latin typeface="+mn-lt"/>
                <a:ea typeface="+mn-ea"/>
                <a:cs typeface="+mn-cs"/>
              </a:rPr>
              <a:t>Dotykové ovládání</a:t>
            </a:r>
            <a:endParaRPr lang="en-US" sz="1200" b="1"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Aplikace Office 2013 lze ovládat nejen klávesnicí a myší, ale i dotykem. Před ovládáním dotykem je třeba přepnout uživatelské rozhraní do režimu dotykového ovládání: dojde k rozšíření pásu karet a oddálení ikon nástrojů na pásu karet tak, aby bylo možné se jich pohodlně dotýkat. Některé aplikace, např. Outlook, upravuje v režimu dotykového ovládání nejen pás karet, ale pro dotykové ovládání mírně optimalizuje i celé uživatelské prostředí.</a:t>
            </a:r>
            <a:endParaRPr lang="en-US" sz="1200"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Aplikace Office MX</a:t>
            </a:r>
            <a:endParaRPr lang="en-US" sz="1200" b="1"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Microsoft upravuje aplikace Office i pro dlaždicové uživatelské rozhraní Windows 8; tyto aplikace nesou označení MX. V tuto chvíli jsou k dispozici již volně dostupné aplikace OneNote MX a Lync MX, postupně budou přicházet na trh další aplikace Office typu MX. Aplikace jsou jednoduché, mají odlišné uživatelské rozhraní než klasické desktopové aplikace Office a jsou zcela přizpůsobené dotykovému ovládání na tabletech (novinkou tohoto typu ovládání je tzv. radiální menu).</a:t>
            </a:r>
            <a:endParaRPr lang="en-US" sz="1200"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Více OS a Office Web Apps</a:t>
            </a:r>
            <a:endParaRPr lang="en-US" sz="1200" b="1"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Některé aplikace nového Office budou k dispozici na více operačních systémů. Kromě OS Windows 7 a 8 a Windows RT a Mac OS budou některé aplikace Office postupně k dispozici i na další operační systémy výrobců mobilních zařízení (tabletů a telefonů). Platformě nezávislé jsou i webové aplikace Office Web Apps, které jsou podporovány prohlížeči IE, Safari, Firefox a Chrome.</a:t>
            </a:r>
            <a:endParaRPr lang="en-US" sz="1200"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Zařízení různých velikostí a typů</a:t>
            </a:r>
            <a:endParaRPr lang="en-US" sz="1200" b="1"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Nový Office uživatelé mohou používat na zařízeních mnoha typů a velikostí. Aplikace i jejich uživatelské rozhraní je vždy přizpůsobeno danému zařízení, aplikace se tedy mohou lišit nabídkou funkcí i uživatelským prostředím. Principem vývojářů Office bylo zachování věrnosti zobrazení dokumentů a zachování podobnosti uživatelského rozhraní. Nejdůležitějším principem je však zachování souborového formátu – jeden soubor je možné upravovat na všech typech zařízení bez změny formátu. Protože při editování stejného souboru na různých zařízeních nedochází ke konverzím, může Microsoft garantovat 100% kompatibilitu. </a:t>
            </a:r>
          </a:p>
          <a:p>
            <a:endParaRPr lang="cs-CZ" sz="1200" b="1"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Klikni a spusť (Click-To-Run, Click2Run)</a:t>
            </a:r>
            <a:endParaRPr lang="en-US" sz="1200" b="1"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Technologie pro instalaci Office využívající preferenční streamování a technologii aplikační virtualizace App-V7. Při preferenčním streamování je aplikace stahována z internetu po funkčních celcích podle priorit, které požaduje uživatel. Při využití aplikační virtualizace se aplikace stahuje do virtuálního prostředí obsahujícím komponenty nutné ke spuštění (položky registrů, soubory, prvky GUI, aj.), které se chová jako vrstva mezi aplikací a OS, která zabraňuje konfliktům mezi aplikací OS a aplikacemi vzájemně. Výhody: na jednom PC lze instalovat paralelně několik verzí Office a lze instalovat a spustit jen části aplikace Office, kterou požaduje uživatel.</a:t>
            </a:r>
            <a:endParaRPr lang="en-US" sz="1200" b="1"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Office na vyžádání</a:t>
            </a:r>
            <a:endParaRPr lang="en-US" sz="1200" b="1"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Technologie, která dovoluje uživateli nainstalovat na PC část aplikace, aplikaci nebo sadu Office, po použití je v počítači znepřístupněna. Office na vyžádání se instaluje z browseru, z uživatelského účtu Office 365. Funkce využívá technologii Klikni a spusť. Office na vyžádání je dostupná z předplatných služeb Office 365, jejichž součástí je sada Office. Technologie se spouští manuálně z webu SkyDrive Pro (součást Office 365) odkazem POUŽIJ OFFICE NA VYŽÁDÁNÍ (USE OFFICE ON DEMAND) nebo automaticky při otevírání dokumentů uložených ve SkyDrive Pro nebo knihovnách SharePoint Online v případě, že služba Office 365 detekuje, že na počítači, na kterém uživatel pracuje, není Office nebo je k dispozici jen starší verze Office.</a:t>
            </a:r>
            <a:endParaRPr lang="en-US" sz="1200"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Přihlašování se do Office, SkyDrive a SkyDrive Pro</a:t>
            </a:r>
            <a:endParaRPr lang="en-US" sz="1200" b="1"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Po spuštění Office se může uživatel „do Office přihlásit“ – tj. přihlásit Office ke svým účtům online služeb. Může např. přihlásit Office ke službě online úložiště SkyDrive pomocí svého účtu Microsoft (dříve Live ID, kombinace e-mailové adresy a hesla) nebo pomocí svého účtu Office 365 ke službám Office 365, které také obsahují úložiště dokumentů – SkyDrive Pro a knihovny týmového webu. Může Office přihlásit ale i k Facebooku, LinkedIn a dalším online službám. Online úložiště SkyDrive, SkyDrive Pro i knihovny týmového webu lze synchronizovat se stejnojmennými složkami v Průzkumníku Windows. Uživatel pak může vytvořený dokument uložit do složky SkyDrive nebo SkyDrive Pro v Průzkumníku (a po čase se dokument objeví i v online úložišti) nebo může dokument přímo z aplikace uložit do online úložiště SkyDrive nebo SkyDrive Pro (a po čase se dokument objeví ve stejnojmenných složkách Průzkumníku Windows).</a:t>
            </a:r>
            <a:endParaRPr lang="en-US" sz="1200"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Cloud Development Model</a:t>
            </a:r>
            <a:endParaRPr lang="en-US" sz="1200" b="1"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Vývojáři mohou nově vyvíjet hostované webové aplikační doplňky nazývané „app“ pro SharePoint, SharePoint Online, ale i pro Office a Office Web Apps a následně je umísťovat do Office Store nebo aplikačního katalogu pro SharePoint. Z nich si je uživatel může instalovat do Office nebo SharePoint. Aplikace mohou být hostovány (provozovány) v Microsoft Windows Azure nebo SQL Azure, u jiného poskytovatele hostingu, eventuálně (v případě statických aplikacích psaných ve skriptovacích jazycích HTML, PHP, JavaScript, .NET) i přímo na klientském PC. Aplikace apps mohou zobrazovat své výstupy v části uživatelského rozhraní pomocí iFrames, eventuálně mohou využívat pás karet a kontextové nabídky. Aplikace běžící v hostovaném prostředí mimo klientské PC dává uživateli možnost používat doplňky v Office na libovolném PC, ze kterého spouští Office.  Spouštěné doplňky jsou totiž součástí informací o uživatelském nastavení Office – viz dále Personalizace a roaming.</a:t>
            </a:r>
            <a:endParaRPr lang="en-US" sz="1200"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Personalizace a roaming</a:t>
            </a:r>
            <a:endParaRPr lang="en-US" sz="1200" b="1"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Je-li uživatel „přihlášen do Office“, pak se do online úložišť SkyDrive nebo SkyDrive Pro ukládají i uživatelská nastavení aplikací Office – nastavení grafiky uživatelského rozhraní, naposledy používané složky a dokumenty, uživatelský slovník korektoru pravopisu, ale i používané doplňky do Office aj. To umožňuje, aby uživatel pracoval ve „svém“ Office z libovolného počítače, kde je nainstalovaný Office 2013. Po přihlášení uživatele do Office 2013 běžícího na počítači např. v knihovně, dojde ke stažení všech nastavení uživatele z online úložišť SkyDrive a uživatel tak nerozezná rozdíl v prostředí Office v knihovně v porovnání s prostředím Office používaném na domácím počítači.</a:t>
            </a:r>
            <a:endParaRPr lang="en-US"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
            </a:r>
            <a:br>
              <a:rPr lang="cs-CZ" sz="1200" kern="1200" dirty="0" smtClean="0">
                <a:solidFill>
                  <a:schemeClr val="tx1"/>
                </a:solidFill>
                <a:effectLst/>
                <a:latin typeface="+mn-lt"/>
                <a:ea typeface="+mn-ea"/>
                <a:cs typeface="+mn-cs"/>
              </a:rPr>
            </a:br>
            <a:r>
              <a:rPr lang="cs-CZ" sz="1200" b="1" kern="1200" dirty="0" smtClean="0">
                <a:solidFill>
                  <a:schemeClr val="tx1"/>
                </a:solidFill>
                <a:effectLst/>
                <a:latin typeface="+mn-lt"/>
                <a:ea typeface="+mn-ea"/>
                <a:cs typeface="+mn-cs"/>
              </a:rPr>
              <a:t>Propojení se sociálními sítěmi</a:t>
            </a:r>
            <a:endParaRPr lang="en-US" sz="1200" b="1"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Outlook a Outlook Web App</a:t>
            </a:r>
            <a:endParaRPr lang="en-US" sz="1200" b="1"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Outlook a Outlook Web App lze propojit se sociálními sítěmi, jejichž je uživatel členem. Propojení se zřizuje v modulu Lidé. Výhodou je zjišťování všech veřejně přístupných informací o lidech, s nimiž si uživatel koresponduje (v případě, že pro korespondenci s uživatelem používají e-mailovou adresu použitou i pro přihlašování do sociální sítě).</a:t>
            </a:r>
            <a:endParaRPr lang="en-US" sz="1200"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Karta kontaktu</a:t>
            </a:r>
            <a:endParaRPr lang="en-US" sz="1200" b="1"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Informace ze sociálních sít se nově zobrazují i v tzv. Kartě kontaktu. Po spočinutí kurzoru na e-mailové adrese osoby se zobrazí karta kontaktu, která obsahuje veškeré zjistitelné informace o dané osobě (informace z firemního adresáře, ze služeb Active Directory, z kontaktů v Outlooku a nově i novinky a další informace o osobě ze sociálních sítí). Uživatel pak má na kartě kontaktu všechny dostupné informace o dané osobě.</a:t>
            </a:r>
            <a:endParaRPr lang="en-US" sz="1200"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Informační kanály</a:t>
            </a:r>
            <a:endParaRPr lang="en-US" sz="1200" b="1"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Součástí služby Office 365 jsou informační kanály (Newsfeed). Informační kanály slouží jako vnitrofiremní sociální síť, v níž může uživatel psát své příspěvky a sledovat příspěvky od dalších kolegů v organizaci. Kromě všech příspěvků může uživatel sledovat příspěvky týkající se určitých témat nebo určitých lidí. Je možné sledovat příspěvky všech zaměstnanců firmy nebo jen příspěvky uživatelů určitých týmových webů.</a:t>
            </a:r>
            <a:endParaRPr lang="en-US" sz="1200"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Blog</a:t>
            </a:r>
            <a:endParaRPr lang="en-US" sz="1200" b="1"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Každý uživatel Office 365 si může založit svůj webový deník (web log, blog), který mohou sledovat ostatní kolegové ve firmě. Ostatní kolegové mohou příspěvky opatřovat svými komentáři. Blog může mít rozličnou grafickou podobu, podle grafického citu jeho uživatele.</a:t>
            </a:r>
            <a:endParaRPr lang="en-US" sz="1200"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Komunitní web</a:t>
            </a:r>
            <a:endParaRPr lang="en-US" sz="1200" b="1"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Novinkou SharePoint Online je speciální typ podwebu (šablony webu) nazývaný Komunitní web. Slouží pro sdílení informací, znalostí, ale i zájmů mezi týmy a v rámci organizace.</a:t>
            </a:r>
            <a:endParaRPr lang="en-US"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Nové funkce a scénáře</a:t>
            </a:r>
            <a:endParaRPr lang="en-US" sz="1200"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Videa s novinkami a tipy pro Word 2013</a:t>
            </a:r>
            <a:endParaRPr lang="en-US" sz="1200" b="1"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Videa s novinkami a tipy pro PowerPoint 2013</a:t>
            </a:r>
            <a:endParaRPr lang="en-US" sz="1200" b="1"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Videa s novinkami a tipy pro OneNote 2013</a:t>
            </a:r>
            <a:endParaRPr lang="en-US" sz="1200" b="1"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Videa s novinkami a tipy pro Excel</a:t>
            </a:r>
            <a:endParaRPr lang="en-US" sz="1200" b="1"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Videa s novinkami a tipy pro Outlook</a:t>
            </a:r>
            <a:endParaRPr lang="en-US" sz="1200" b="1"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Novinky společné všem nebo více aplikacím</a:t>
            </a:r>
            <a:endParaRPr lang="en-US" sz="1200" kern="1200" dirty="0" smtClean="0">
              <a:solidFill>
                <a:schemeClr val="tx1"/>
              </a:solidFill>
              <a:effectLst/>
              <a:latin typeface="+mn-lt"/>
              <a:ea typeface="+mn-ea"/>
              <a:cs typeface="+mn-cs"/>
            </a:endParaRPr>
          </a:p>
          <a:p>
            <a:pPr lvl="0"/>
            <a:r>
              <a:rPr lang="cs-CZ" sz="1200" b="1" kern="1200" dirty="0" smtClean="0">
                <a:solidFill>
                  <a:schemeClr val="tx1"/>
                </a:solidFill>
                <a:effectLst/>
                <a:latin typeface="+mn-lt"/>
                <a:ea typeface="+mn-ea"/>
                <a:cs typeface="+mn-cs"/>
              </a:rPr>
              <a:t>Personalizace </a:t>
            </a:r>
            <a:r>
              <a:rPr lang="cs-CZ" sz="1200" kern="1200" dirty="0" smtClean="0">
                <a:solidFill>
                  <a:schemeClr val="tx1"/>
                </a:solidFill>
                <a:effectLst/>
                <a:latin typeface="+mn-lt"/>
                <a:ea typeface="+mn-ea"/>
                <a:cs typeface="+mn-cs"/>
              </a:rPr>
              <a:t>– po přihlášení Office k účtu má uživatel k dispozici své soubory, složky, šablony, záložky, ale i grafické prostředí Office, uživatelské slovníky, instalované jazykové nástroje a připojení k sociálním sítím.</a:t>
            </a:r>
            <a:endParaRPr lang="en-US" sz="1200" kern="1200" dirty="0" smtClean="0">
              <a:solidFill>
                <a:schemeClr val="tx1"/>
              </a:solidFill>
              <a:effectLst/>
              <a:latin typeface="+mn-lt"/>
              <a:ea typeface="+mn-ea"/>
              <a:cs typeface="+mn-cs"/>
            </a:endParaRPr>
          </a:p>
          <a:p>
            <a:pPr lvl="0"/>
            <a:r>
              <a:rPr lang="cs-CZ" sz="1200" b="1" kern="1200" dirty="0" smtClean="0">
                <a:solidFill>
                  <a:schemeClr val="tx1"/>
                </a:solidFill>
                <a:effectLst/>
                <a:latin typeface="+mn-lt"/>
                <a:ea typeface="+mn-ea"/>
                <a:cs typeface="+mn-cs"/>
              </a:rPr>
              <a:t>Optimalizace pro tablety </a:t>
            </a:r>
            <a:r>
              <a:rPr lang="cs-CZ" sz="1200" kern="1200" dirty="0" smtClean="0">
                <a:solidFill>
                  <a:schemeClr val="tx1"/>
                </a:solidFill>
                <a:effectLst/>
                <a:latin typeface="+mn-lt"/>
                <a:ea typeface="+mn-ea"/>
                <a:cs typeface="+mn-cs"/>
              </a:rPr>
              <a:t>– dotykový režim změní grafické uživatelské prostředí tak, aby jej bylo možné lépe ovládat dotykem. Režim celé obrazovky umožňuje využívat celé plochy displeje pro dokument.</a:t>
            </a:r>
            <a:endParaRPr lang="en-US" sz="1200" kern="1200" dirty="0" smtClean="0">
              <a:solidFill>
                <a:schemeClr val="tx1"/>
              </a:solidFill>
              <a:effectLst/>
              <a:latin typeface="+mn-lt"/>
              <a:ea typeface="+mn-ea"/>
              <a:cs typeface="+mn-cs"/>
            </a:endParaRPr>
          </a:p>
          <a:p>
            <a:pPr lvl="0"/>
            <a:r>
              <a:rPr lang="cs-CZ" sz="1200" b="1" kern="1200" dirty="0" smtClean="0">
                <a:solidFill>
                  <a:schemeClr val="tx1"/>
                </a:solidFill>
                <a:effectLst/>
                <a:latin typeface="+mn-lt"/>
                <a:ea typeface="+mn-ea"/>
                <a:cs typeface="+mn-cs"/>
              </a:rPr>
              <a:t>Komentáře </a:t>
            </a:r>
            <a:r>
              <a:rPr lang="cs-CZ" sz="1200" kern="1200" dirty="0" smtClean="0">
                <a:solidFill>
                  <a:schemeClr val="tx1"/>
                </a:solidFill>
                <a:effectLst/>
                <a:latin typeface="+mn-lt"/>
                <a:ea typeface="+mn-ea"/>
                <a:cs typeface="+mn-cs"/>
              </a:rPr>
              <a:t>– v aplikacích Word a PowerPoint jsou komentáře přepracovány do formy diskusních vláken.</a:t>
            </a:r>
            <a:endParaRPr lang="en-US" sz="1200" kern="1200" dirty="0" smtClean="0">
              <a:solidFill>
                <a:schemeClr val="tx1"/>
              </a:solidFill>
              <a:effectLst/>
              <a:latin typeface="+mn-lt"/>
              <a:ea typeface="+mn-ea"/>
              <a:cs typeface="+mn-cs"/>
            </a:endParaRPr>
          </a:p>
          <a:p>
            <a:pPr lvl="0"/>
            <a:r>
              <a:rPr lang="cs-CZ" sz="1200" b="1" kern="1200" dirty="0" smtClean="0">
                <a:solidFill>
                  <a:schemeClr val="tx1"/>
                </a:solidFill>
                <a:effectLst/>
                <a:latin typeface="+mn-lt"/>
                <a:ea typeface="+mn-ea"/>
                <a:cs typeface="+mn-cs"/>
              </a:rPr>
              <a:t>Vkládání online obrázků a videí </a:t>
            </a:r>
            <a:r>
              <a:rPr lang="cs-CZ" sz="1200" kern="1200" dirty="0" smtClean="0">
                <a:solidFill>
                  <a:schemeClr val="tx1"/>
                </a:solidFill>
                <a:effectLst/>
                <a:latin typeface="+mn-lt"/>
                <a:ea typeface="+mn-ea"/>
                <a:cs typeface="+mn-cs"/>
              </a:rPr>
              <a:t>doplnilo možnost vkládání klipartů.</a:t>
            </a:r>
            <a:endParaRPr lang="en-US" sz="1200" kern="1200" dirty="0" smtClean="0">
              <a:solidFill>
                <a:schemeClr val="tx1"/>
              </a:solidFill>
              <a:effectLst/>
              <a:latin typeface="+mn-lt"/>
              <a:ea typeface="+mn-ea"/>
              <a:cs typeface="+mn-cs"/>
            </a:endParaRPr>
          </a:p>
          <a:p>
            <a:pPr lvl="0"/>
            <a:r>
              <a:rPr lang="cs-CZ" sz="1200" b="1" kern="1200" dirty="0" smtClean="0">
                <a:solidFill>
                  <a:schemeClr val="tx1"/>
                </a:solidFill>
                <a:effectLst/>
                <a:latin typeface="+mn-lt"/>
                <a:ea typeface="+mn-ea"/>
                <a:cs typeface="+mn-cs"/>
              </a:rPr>
              <a:t>Simultánní práce </a:t>
            </a:r>
            <a:r>
              <a:rPr lang="cs-CZ" sz="1200" kern="1200" dirty="0" smtClean="0">
                <a:solidFill>
                  <a:schemeClr val="tx1"/>
                </a:solidFill>
                <a:effectLst/>
                <a:latin typeface="+mn-lt"/>
                <a:ea typeface="+mn-ea"/>
                <a:cs typeface="+mn-cs"/>
              </a:rPr>
              <a:t>– Word, OneNote a PowerPoint a všechny aplikace Office Web Apps podporují současnou práci uživatelů na jednom dokumentu.</a:t>
            </a:r>
            <a:endParaRPr lang="en-US" sz="1200" kern="1200" dirty="0" smtClean="0">
              <a:solidFill>
                <a:schemeClr val="tx1"/>
              </a:solidFill>
              <a:effectLst/>
              <a:latin typeface="+mn-lt"/>
              <a:ea typeface="+mn-ea"/>
              <a:cs typeface="+mn-cs"/>
            </a:endParaRPr>
          </a:p>
          <a:p>
            <a:pPr lvl="0"/>
            <a:r>
              <a:rPr lang="cs-CZ" sz="1200" b="1" kern="1200" dirty="0" smtClean="0">
                <a:solidFill>
                  <a:schemeClr val="tx1"/>
                </a:solidFill>
                <a:effectLst/>
                <a:latin typeface="+mn-lt"/>
                <a:ea typeface="+mn-ea"/>
                <a:cs typeface="+mn-cs"/>
              </a:rPr>
              <a:t>Čisté grafické uživatelské prostředí </a:t>
            </a:r>
            <a:r>
              <a:rPr lang="cs-CZ" sz="1200" kern="1200" dirty="0" smtClean="0">
                <a:solidFill>
                  <a:schemeClr val="tx1"/>
                </a:solidFill>
                <a:effectLst/>
                <a:latin typeface="+mn-lt"/>
                <a:ea typeface="+mn-ea"/>
                <a:cs typeface="+mn-cs"/>
              </a:rPr>
              <a:t>– umožňuje se soustředit na „to důležité“, pás karet je implicitně schovaný, nástroje se zobrazují ve vhodném kontextu, využívá se zobrazování informací a nástrojů teprve při pohybu myši nad objektem zájmu, je posílená role místních nabídek a minipanelu nástrojů.</a:t>
            </a:r>
            <a:endParaRPr lang="en-US" sz="1200" kern="1200" dirty="0" smtClean="0">
              <a:solidFill>
                <a:schemeClr val="tx1"/>
              </a:solidFill>
              <a:effectLst/>
              <a:latin typeface="+mn-lt"/>
              <a:ea typeface="+mn-ea"/>
              <a:cs typeface="+mn-cs"/>
            </a:endParaRPr>
          </a:p>
          <a:p>
            <a:pPr lvl="0"/>
            <a:r>
              <a:rPr lang="cs-CZ" sz="1200" b="1" kern="1200" dirty="0" smtClean="0">
                <a:solidFill>
                  <a:schemeClr val="tx1"/>
                </a:solidFill>
                <a:effectLst/>
                <a:latin typeface="+mn-lt"/>
                <a:ea typeface="+mn-ea"/>
                <a:cs typeface="+mn-cs"/>
              </a:rPr>
              <a:t>Animace </a:t>
            </a:r>
            <a:r>
              <a:rPr lang="cs-CZ" sz="1200" kern="1200" dirty="0" smtClean="0">
                <a:solidFill>
                  <a:schemeClr val="tx1"/>
                </a:solidFill>
                <a:effectLst/>
                <a:latin typeface="+mn-lt"/>
                <a:ea typeface="+mn-ea"/>
                <a:cs typeface="+mn-cs"/>
              </a:rPr>
              <a:t>– všechny změny tvarů, ke kterým dochází při práci v aplikacích, jsou animovány.</a:t>
            </a:r>
            <a:endParaRPr lang="en-US" sz="1200" kern="1200" dirty="0" smtClean="0">
              <a:solidFill>
                <a:schemeClr val="tx1"/>
              </a:solidFill>
              <a:effectLst/>
              <a:latin typeface="+mn-lt"/>
              <a:ea typeface="+mn-ea"/>
              <a:cs typeface="+mn-cs"/>
            </a:endParaRPr>
          </a:p>
          <a:p>
            <a:pPr lvl="0"/>
            <a:r>
              <a:rPr lang="cs-CZ" sz="1200" b="1" kern="1200" dirty="0" smtClean="0">
                <a:solidFill>
                  <a:schemeClr val="tx1"/>
                </a:solidFill>
                <a:effectLst/>
                <a:latin typeface="+mn-lt"/>
                <a:ea typeface="+mn-ea"/>
                <a:cs typeface="+mn-cs"/>
              </a:rPr>
              <a:t>Formátování </a:t>
            </a:r>
            <a:r>
              <a:rPr lang="cs-CZ" sz="1200" kern="1200" dirty="0" smtClean="0">
                <a:solidFill>
                  <a:schemeClr val="tx1"/>
                </a:solidFill>
                <a:effectLst/>
                <a:latin typeface="+mn-lt"/>
                <a:ea typeface="+mn-ea"/>
                <a:cs typeface="+mn-cs"/>
              </a:rPr>
              <a:t>– nový přehledný panel pro formátovací nástroje ve všech aplikacích Office.</a:t>
            </a:r>
            <a:endParaRPr lang="en-US" sz="1200" kern="1200" dirty="0" smtClean="0">
              <a:solidFill>
                <a:schemeClr val="tx1"/>
              </a:solidFill>
              <a:effectLst/>
              <a:latin typeface="+mn-lt"/>
              <a:ea typeface="+mn-ea"/>
              <a:cs typeface="+mn-cs"/>
            </a:endParaRPr>
          </a:p>
          <a:p>
            <a:pPr lvl="0"/>
            <a:r>
              <a:rPr lang="cs-CZ" sz="1200" b="1" kern="1200" dirty="0" smtClean="0">
                <a:solidFill>
                  <a:schemeClr val="tx1"/>
                </a:solidFill>
                <a:effectLst/>
                <a:latin typeface="+mn-lt"/>
                <a:ea typeface="+mn-ea"/>
                <a:cs typeface="+mn-cs"/>
              </a:rPr>
              <a:t>Sociální sítě – </a:t>
            </a:r>
            <a:r>
              <a:rPr lang="cs-CZ" sz="1200" kern="1200" dirty="0" smtClean="0">
                <a:solidFill>
                  <a:schemeClr val="tx1"/>
                </a:solidFill>
                <a:effectLst/>
                <a:latin typeface="+mn-lt"/>
                <a:ea typeface="+mn-ea"/>
                <a:cs typeface="+mn-cs"/>
              </a:rPr>
              <a:t>aplikace Office lze připojit k sociálním sítím (např. LinkedIn). SharePoint Online v rámci Office 365 podporuje vnitropodnikové sociální sítě.</a:t>
            </a:r>
            <a:endParaRPr lang="en-US" sz="1200"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Vybrané novinky aplikací</a:t>
            </a:r>
            <a:endParaRPr lang="en-US" sz="1200" kern="1200" dirty="0" smtClean="0">
              <a:solidFill>
                <a:schemeClr val="tx1"/>
              </a:solidFill>
              <a:effectLst/>
              <a:latin typeface="+mn-lt"/>
              <a:ea typeface="+mn-ea"/>
              <a:cs typeface="+mn-cs"/>
            </a:endParaRPr>
          </a:p>
          <a:p>
            <a:pPr lvl="0"/>
            <a:r>
              <a:rPr lang="cs-CZ" sz="1200" b="1" kern="1200" dirty="0" smtClean="0">
                <a:solidFill>
                  <a:schemeClr val="tx1"/>
                </a:solidFill>
                <a:effectLst/>
                <a:latin typeface="+mn-lt"/>
                <a:ea typeface="+mn-ea"/>
                <a:cs typeface="+mn-cs"/>
              </a:rPr>
              <a:t>Word </a:t>
            </a:r>
            <a:r>
              <a:rPr lang="cs-CZ" sz="1200" kern="1200" dirty="0" smtClean="0">
                <a:solidFill>
                  <a:schemeClr val="tx1"/>
                </a:solidFill>
                <a:effectLst/>
                <a:latin typeface="+mn-lt"/>
                <a:ea typeface="+mn-ea"/>
                <a:cs typeface="+mn-cs"/>
              </a:rPr>
              <a:t>– otevírání a editování souborů PDF.</a:t>
            </a:r>
            <a:endParaRPr lang="en-US" sz="1200" kern="1200" dirty="0" smtClean="0">
              <a:solidFill>
                <a:schemeClr val="tx1"/>
              </a:solidFill>
              <a:effectLst/>
              <a:latin typeface="+mn-lt"/>
              <a:ea typeface="+mn-ea"/>
              <a:cs typeface="+mn-cs"/>
            </a:endParaRPr>
          </a:p>
          <a:p>
            <a:pPr lvl="0"/>
            <a:r>
              <a:rPr lang="cs-CZ" sz="1200" b="1" kern="1200" dirty="0" smtClean="0">
                <a:solidFill>
                  <a:schemeClr val="tx1"/>
                </a:solidFill>
                <a:effectLst/>
                <a:latin typeface="+mn-lt"/>
                <a:ea typeface="+mn-ea"/>
                <a:cs typeface="+mn-cs"/>
              </a:rPr>
              <a:t>Excel </a:t>
            </a:r>
            <a:r>
              <a:rPr lang="cs-CZ" sz="1200" kern="1200" dirty="0" smtClean="0">
                <a:solidFill>
                  <a:schemeClr val="tx1"/>
                </a:solidFill>
                <a:effectLst/>
                <a:latin typeface="+mn-lt"/>
                <a:ea typeface="+mn-ea"/>
                <a:cs typeface="+mn-cs"/>
              </a:rPr>
              <a:t>– PowerView, nový typ souhrnného interaktivního reportu, ve kterém je možné zobrazit kontingenční tabulku, filtry, grafy a obrázky.</a:t>
            </a:r>
            <a:endParaRPr lang="en-US" sz="1200" kern="1200" dirty="0" smtClean="0">
              <a:solidFill>
                <a:schemeClr val="tx1"/>
              </a:solidFill>
              <a:effectLst/>
              <a:latin typeface="+mn-lt"/>
              <a:ea typeface="+mn-ea"/>
              <a:cs typeface="+mn-cs"/>
            </a:endParaRPr>
          </a:p>
          <a:p>
            <a:pPr lvl="0"/>
            <a:r>
              <a:rPr lang="cs-CZ" sz="1200" b="1" kern="1200" dirty="0" smtClean="0">
                <a:solidFill>
                  <a:schemeClr val="tx1"/>
                </a:solidFill>
                <a:effectLst/>
                <a:latin typeface="+mn-lt"/>
                <a:ea typeface="+mn-ea"/>
                <a:cs typeface="+mn-cs"/>
              </a:rPr>
              <a:t>PowerPoint </a:t>
            </a:r>
            <a:r>
              <a:rPr lang="cs-CZ" sz="1200" kern="1200" dirty="0" smtClean="0">
                <a:solidFill>
                  <a:schemeClr val="tx1"/>
                </a:solidFill>
                <a:effectLst/>
                <a:latin typeface="+mn-lt"/>
                <a:ea typeface="+mn-ea"/>
                <a:cs typeface="+mn-cs"/>
              </a:rPr>
              <a:t>– automatické nastavení rozlišení monitoru i projektoru pro prezentování a nové intuitivní zobrazení pro přednášejícího.</a:t>
            </a:r>
            <a:endParaRPr lang="en-US" sz="1200" kern="1200" dirty="0" smtClean="0">
              <a:solidFill>
                <a:schemeClr val="tx1"/>
              </a:solidFill>
              <a:effectLst/>
              <a:latin typeface="+mn-lt"/>
              <a:ea typeface="+mn-ea"/>
              <a:cs typeface="+mn-cs"/>
            </a:endParaRPr>
          </a:p>
          <a:p>
            <a:pPr lvl="0"/>
            <a:r>
              <a:rPr lang="cs-CZ" sz="1200" b="1" kern="1200" dirty="0" smtClean="0">
                <a:solidFill>
                  <a:schemeClr val="tx1"/>
                </a:solidFill>
                <a:effectLst/>
                <a:latin typeface="+mn-lt"/>
                <a:ea typeface="+mn-ea"/>
                <a:cs typeface="+mn-cs"/>
              </a:rPr>
              <a:t>OneNote </a:t>
            </a:r>
            <a:r>
              <a:rPr lang="cs-CZ" sz="1200" kern="1200" dirty="0" smtClean="0">
                <a:solidFill>
                  <a:schemeClr val="tx1"/>
                </a:solidFill>
                <a:effectLst/>
                <a:latin typeface="+mn-lt"/>
                <a:ea typeface="+mn-ea"/>
                <a:cs typeface="+mn-cs"/>
              </a:rPr>
              <a:t>– živé náhledy na vložené soubory Excel a Visio a přidání nástrojů pro editaci tabulek.</a:t>
            </a:r>
            <a:endParaRPr lang="en-US" sz="1200" kern="1200" dirty="0" smtClean="0">
              <a:solidFill>
                <a:schemeClr val="tx1"/>
              </a:solidFill>
              <a:effectLst/>
              <a:latin typeface="+mn-lt"/>
              <a:ea typeface="+mn-ea"/>
              <a:cs typeface="+mn-cs"/>
            </a:endParaRPr>
          </a:p>
          <a:p>
            <a:pPr lvl="0"/>
            <a:r>
              <a:rPr lang="cs-CZ" sz="1200" b="1" kern="1200" dirty="0" smtClean="0">
                <a:solidFill>
                  <a:schemeClr val="tx1"/>
                </a:solidFill>
                <a:effectLst/>
                <a:latin typeface="+mn-lt"/>
                <a:ea typeface="+mn-ea"/>
                <a:cs typeface="+mn-cs"/>
              </a:rPr>
              <a:t>Outlook </a:t>
            </a:r>
            <a:r>
              <a:rPr lang="cs-CZ" sz="1200" kern="1200" dirty="0" smtClean="0">
                <a:solidFill>
                  <a:schemeClr val="tx1"/>
                </a:solidFill>
                <a:effectLst/>
                <a:latin typeface="+mn-lt"/>
                <a:ea typeface="+mn-ea"/>
                <a:cs typeface="+mn-cs"/>
              </a:rPr>
              <a:t>– webové e-mailové účty mohou být připojeny pomocí protokolu </a:t>
            </a:r>
            <a:r>
              <a:rPr lang="cs-CZ" sz="1200" b="1" kern="1200" dirty="0" smtClean="0">
                <a:solidFill>
                  <a:schemeClr val="tx1"/>
                </a:solidFill>
                <a:effectLst/>
                <a:latin typeface="+mn-lt"/>
                <a:ea typeface="+mn-ea"/>
                <a:cs typeface="+mn-cs"/>
              </a:rPr>
              <a:t>Active Sync</a:t>
            </a:r>
            <a:r>
              <a:rPr lang="cs-CZ" sz="1200" kern="1200" dirty="0" smtClean="0">
                <a:solidFill>
                  <a:schemeClr val="tx1"/>
                </a:solidFill>
                <a:effectLst/>
                <a:latin typeface="+mn-lt"/>
                <a:ea typeface="+mn-ea"/>
                <a:cs typeface="+mn-cs"/>
              </a:rPr>
              <a:t>, který podporuje používání a sdílení kalendářů, kontaktů a úkolů.</a:t>
            </a:r>
            <a:endParaRPr lang="en-US"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xmlns="" val="2952854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Katy has a choice for how to buy the new Office</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The first option is how she buys Office today – as a perpetual license.  She will still have the option to buy H&amp;S, H&amp;B or Pro for her PC or her Mac.  </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The perpetual SKUs will be a license for 1 PC or 1 Mac only </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The perpetual SKUs will be available as DOEM license (PC versions only) or FPP license </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We are not introducing a new version of Office for Mac at launch, but we are aligning the SKU choices across Mac and Windows – perpetual SKUs will be available for 1 PC or Mac only and pricing will be the same across Windows and Mac versions</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Customers who buy the perpetual products will still sign in to Office to get a more personalized experience, and Save to SkyDrive will be the default experience.  They will get 7 GB of SkyDrive storage – the free amount for all customers.</a:t>
            </a:r>
          </a:p>
          <a:p>
            <a:pPr marL="17145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 </a:t>
            </a:r>
          </a:p>
          <a:p>
            <a:pPr marL="17145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&lt;click to show orange graphic&gt;</a:t>
            </a:r>
          </a:p>
          <a:p>
            <a:pPr marL="17145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 </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We’ve also announced a new service and subscription based model for Office</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If Katy or her family wants to use Office on multiple devices, buying Office as a subscription is the best option for her.  </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We’ve introduced a subscription for consumers and for small businesses – both are available for download on office.com/preview</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These products will be branded Office 365, which is our services brand for Office.  They will also be our hero products in our marketing as we transition Office to a service.</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Both will be FPP license – they will not be available as DOEM license.</a:t>
            </a:r>
          </a:p>
          <a:p>
            <a:pPr marL="17145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 </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Let me tell you more about each product</a:t>
            </a:r>
          </a:p>
          <a:p>
            <a:pPr marL="171450" indent="-171450">
              <a:buFont typeface="Arial" pitchFamily="34" charset="0"/>
              <a:buChar char="•"/>
            </a:pPr>
            <a:endParaRPr lang="en-US" sz="1200" dirty="0"/>
          </a:p>
        </p:txBody>
      </p:sp>
      <p:sp>
        <p:nvSpPr>
          <p:cNvPr id="4" name="Slide Number Placeholder 3"/>
          <p:cNvSpPr>
            <a:spLocks noGrp="1"/>
          </p:cNvSpPr>
          <p:nvPr>
            <p:ph type="sldNum" sz="quarter" idx="10"/>
          </p:nvPr>
        </p:nvSpPr>
        <p:spPr/>
        <p:txBody>
          <a:bodyPr/>
          <a:lstStyle/>
          <a:p>
            <a:fld id="{FDDC6550-9075-4794-A80E-663638712DD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xmlns="" val="1367768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Office 365 Home Premium is our hero SKU for consumers and families</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It’s the best value for families and households who have multiple devices</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Customers get the best of Office with all the apps that are in Office Professional for the PC – Word, Excel, PowerPoint, OneNote, Outlook, Publisher and Access – and in Office H&amp;B for the Mac – Word, Excel, PowerPoint and Outlook.  </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With one Home Premium subscription, customers can install Office on up to 5 PCs or Macs plus 5 mobile devices</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They will get premium services</a:t>
            </a:r>
          </a:p>
          <a:p>
            <a:pPr lvl="1"/>
            <a:r>
              <a:rPr lang="en-US" sz="1000" kern="1200" dirty="0" smtClean="0">
                <a:solidFill>
                  <a:schemeClr val="tx1"/>
                </a:solidFill>
                <a:effectLst/>
                <a:latin typeface="Segoe UI" pitchFamily="34" charset="0"/>
                <a:ea typeface="+mn-ea"/>
                <a:cs typeface="+mn-cs"/>
              </a:rPr>
              <a:t>20GB additional SkyDrive storage (all customers get 7GB with a Microsoft Account)</a:t>
            </a:r>
          </a:p>
          <a:p>
            <a:pPr lvl="1"/>
            <a:r>
              <a:rPr lang="en-US" sz="1000" kern="1200" dirty="0" smtClean="0">
                <a:solidFill>
                  <a:schemeClr val="tx1"/>
                </a:solidFill>
                <a:effectLst/>
                <a:latin typeface="Segoe UI" pitchFamily="34" charset="0"/>
                <a:ea typeface="+mn-ea"/>
                <a:cs typeface="+mn-cs"/>
              </a:rPr>
              <a:t>60 Skype international calling minutes per month to make calls to landlines and some mobiles in over 40 countries worldwide. Skype will be integrated into the customer’s my account page. </a:t>
            </a:r>
          </a:p>
          <a:p>
            <a:pPr lvl="1"/>
            <a:r>
              <a:rPr lang="en-US" sz="1000" kern="1200" dirty="0" smtClean="0">
                <a:solidFill>
                  <a:schemeClr val="tx1"/>
                </a:solidFill>
                <a:effectLst/>
                <a:latin typeface="Segoe UI" pitchFamily="34" charset="0"/>
                <a:ea typeface="+mn-ea"/>
                <a:cs typeface="+mn-cs"/>
              </a:rPr>
              <a:t>Version upgrades so they will always have the latest versions of Office apps</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Home Premium is a non-commercial license, for use by an entire household</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It is available as a 1 year subscription</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Partners buy Home Premium as a 1 year subscription SKU.</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It will be available as an FPP license/product – it will not be available as a DOEM license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xmlns="" val="160084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Office 365 University is our hero SKU for higher education students (colleges, university)</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But H&amp;S remains our hero for K-12 students and their parents</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Same as Home Premium with a few differences</a:t>
            </a:r>
          </a:p>
          <a:p>
            <a:pPr lvl="1"/>
            <a:r>
              <a:rPr lang="en-US" sz="1000" kern="1200" dirty="0" smtClean="0">
                <a:solidFill>
                  <a:schemeClr val="tx1"/>
                </a:solidFill>
                <a:effectLst/>
                <a:latin typeface="Segoe UI" pitchFamily="34" charset="0"/>
                <a:ea typeface="+mn-ea"/>
                <a:cs typeface="+mn-cs"/>
              </a:rPr>
              <a:t>For verified higher </a:t>
            </a:r>
            <a:r>
              <a:rPr lang="en-US" sz="1000" kern="1200" dirty="0" err="1" smtClean="0">
                <a:solidFill>
                  <a:schemeClr val="tx1"/>
                </a:solidFill>
                <a:effectLst/>
                <a:latin typeface="Segoe UI" pitchFamily="34" charset="0"/>
                <a:ea typeface="+mn-ea"/>
                <a:cs typeface="+mn-cs"/>
              </a:rPr>
              <a:t>ed</a:t>
            </a:r>
            <a:r>
              <a:rPr lang="en-US" sz="1000" kern="1200" dirty="0" smtClean="0">
                <a:solidFill>
                  <a:schemeClr val="tx1"/>
                </a:solidFill>
                <a:effectLst/>
                <a:latin typeface="Segoe UI" pitchFamily="34" charset="0"/>
                <a:ea typeface="+mn-ea"/>
                <a:cs typeface="+mn-cs"/>
              </a:rPr>
              <a:t> student, faculty or staff only – Microsoft verifies eligibility online after purchase (before purchase for ESD)</a:t>
            </a:r>
          </a:p>
          <a:p>
            <a:pPr lvl="1"/>
            <a:r>
              <a:rPr lang="en-US" sz="1000" kern="1200" dirty="0" smtClean="0">
                <a:solidFill>
                  <a:schemeClr val="tx1"/>
                </a:solidFill>
                <a:effectLst/>
                <a:latin typeface="Segoe UI" pitchFamily="34" charset="0"/>
                <a:ea typeface="+mn-ea"/>
                <a:cs typeface="+mn-cs"/>
              </a:rPr>
              <a:t>1 user per subscription</a:t>
            </a:r>
          </a:p>
          <a:p>
            <a:pPr lvl="1"/>
            <a:r>
              <a:rPr lang="en-US" sz="1000" kern="1200" dirty="0" smtClean="0">
                <a:solidFill>
                  <a:schemeClr val="tx1"/>
                </a:solidFill>
                <a:effectLst/>
                <a:latin typeface="Segoe UI" pitchFamily="34" charset="0"/>
                <a:ea typeface="+mn-ea"/>
                <a:cs typeface="+mn-cs"/>
              </a:rPr>
              <a:t>2 PCs or Macs + 2 mobile devices</a:t>
            </a:r>
          </a:p>
          <a:p>
            <a:pPr lvl="1"/>
            <a:r>
              <a:rPr lang="en-US" sz="1000" kern="1200" dirty="0" smtClean="0">
                <a:solidFill>
                  <a:schemeClr val="tx1"/>
                </a:solidFill>
                <a:effectLst/>
                <a:latin typeface="Segoe UI" pitchFamily="34" charset="0"/>
                <a:ea typeface="+mn-ea"/>
                <a:cs typeface="+mn-cs"/>
              </a:rPr>
              <a:t>2 year subscription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2369587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To summarize, we’ll have Office 365 subscription SKUs that are available for both PC and Mac users</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These are our premium SKUs</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For PC users who just have 1 PC, we will have H&amp;S, H&amp;B and Pro 2013</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For Mac users who just have 1 Mac, we will have Office for Mac H&amp;S and H&amp;B 2011</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You’ll notice that the Office 365 Home Premium is an orange box, so that it stands out the most to customers as our hero SKU for consumers</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Office perpetual boxes are updated with the new branding</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Office for Mac perpetual box design has not be updated – we don’t want to mislead customers into thinking it’s a new version</a:t>
            </a:r>
            <a:endParaRPr lang="en-US" sz="100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xmlns="" val="3431125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kern="1200" dirty="0" smtClean="0">
                <a:solidFill>
                  <a:schemeClr val="tx1"/>
                </a:solidFill>
                <a:effectLst/>
                <a:latin typeface="Segoe UI" pitchFamily="34" charset="0"/>
                <a:ea typeface="+mn-ea"/>
                <a:cs typeface="+mn-cs"/>
              </a:rPr>
              <a:t>Slide purpose:</a:t>
            </a:r>
            <a:r>
              <a:rPr lang="en-US" sz="800" kern="1200" dirty="0" smtClean="0">
                <a:solidFill>
                  <a:schemeClr val="tx1"/>
                </a:solidFill>
                <a:effectLst/>
                <a:latin typeface="Segoe UI" pitchFamily="34" charset="0"/>
                <a:ea typeface="+mn-ea"/>
                <a:cs typeface="+mn-cs"/>
              </a:rPr>
              <a:t> Establish that you understand the challenges and concerns of</a:t>
            </a:r>
            <a:r>
              <a:rPr lang="en-US" sz="800" kern="1200" baseline="0" dirty="0" smtClean="0">
                <a:solidFill>
                  <a:schemeClr val="tx1"/>
                </a:solidFill>
                <a:effectLst/>
                <a:latin typeface="Segoe UI" pitchFamily="34" charset="0"/>
                <a:ea typeface="+mn-ea"/>
                <a:cs typeface="+mn-cs"/>
              </a:rPr>
              <a:t> midsize </a:t>
            </a:r>
            <a:r>
              <a:rPr lang="en-US" sz="800" kern="1200" dirty="0" smtClean="0">
                <a:solidFill>
                  <a:schemeClr val="tx1"/>
                </a:solidFill>
                <a:effectLst/>
                <a:latin typeface="Segoe UI" pitchFamily="34" charset="0"/>
                <a:ea typeface="+mn-ea"/>
                <a:cs typeface="+mn-cs"/>
              </a:rPr>
              <a:t>businesses, and why they have unique requirements that make them different from small businesses</a:t>
            </a:r>
            <a:r>
              <a:rPr lang="en-US" sz="800" kern="1200" baseline="0" dirty="0" smtClean="0">
                <a:solidFill>
                  <a:schemeClr val="tx1"/>
                </a:solidFill>
                <a:effectLst/>
                <a:latin typeface="Segoe UI" pitchFamily="34" charset="0"/>
                <a:ea typeface="+mn-ea"/>
                <a:cs typeface="+mn-cs"/>
              </a:rPr>
              <a:t> and large enterprises.</a:t>
            </a:r>
            <a:endParaRPr lang="en-US" sz="800" kern="1200" dirty="0" smtClean="0">
              <a:solidFill>
                <a:schemeClr val="tx1"/>
              </a:solidFill>
              <a:effectLst/>
              <a:latin typeface="Segoe UI" pitchFamily="34" charset="0"/>
              <a:ea typeface="+mn-ea"/>
              <a:cs typeface="+mn-cs"/>
            </a:endParaRPr>
          </a:p>
          <a:p>
            <a:endParaRPr lang="en-US" sz="800" kern="1200" dirty="0" smtClean="0">
              <a:solidFill>
                <a:schemeClr val="tx1"/>
              </a:solidFill>
              <a:effectLst/>
              <a:latin typeface="Segoe UI" pitchFamily="34" charset="0"/>
              <a:ea typeface="+mn-ea"/>
              <a:cs typeface="+mn-cs"/>
            </a:endParaRPr>
          </a:p>
          <a:p>
            <a:r>
              <a:rPr lang="en-US" sz="800" b="1" kern="1200" dirty="0" smtClean="0">
                <a:solidFill>
                  <a:schemeClr val="tx1"/>
                </a:solidFill>
                <a:effectLst/>
                <a:latin typeface="Segoe UI" pitchFamily="34" charset="0"/>
                <a:ea typeface="+mn-ea"/>
                <a:cs typeface="+mn-cs"/>
              </a:rPr>
              <a:t>How to present this slide:</a:t>
            </a:r>
            <a:r>
              <a:rPr lang="en-US" sz="800" kern="1200" dirty="0" smtClean="0">
                <a:solidFill>
                  <a:schemeClr val="tx1"/>
                </a:solidFill>
                <a:effectLst/>
                <a:latin typeface="Segoe UI" pitchFamily="34" charset="0"/>
                <a:ea typeface="+mn-ea"/>
                <a:cs typeface="+mn-cs"/>
              </a:rPr>
              <a:t> Read the</a:t>
            </a:r>
            <a:r>
              <a:rPr lang="en-US" sz="800" kern="1200" baseline="0" dirty="0" smtClean="0">
                <a:solidFill>
                  <a:schemeClr val="tx1"/>
                </a:solidFill>
                <a:effectLst/>
                <a:latin typeface="Segoe UI" pitchFamily="34" charset="0"/>
                <a:ea typeface="+mn-ea"/>
                <a:cs typeface="+mn-cs"/>
              </a:rPr>
              <a:t> pain points out from left to right. Add color to each point using the content below. </a:t>
            </a:r>
            <a:r>
              <a:rPr lang="en-US" sz="800" kern="1200" dirty="0" smtClean="0">
                <a:solidFill>
                  <a:schemeClr val="tx1"/>
                </a:solidFill>
                <a:effectLst/>
                <a:latin typeface="Segoe UI" pitchFamily="34" charset="0"/>
                <a:ea typeface="+mn-ea"/>
                <a:cs typeface="+mn-cs"/>
              </a:rPr>
              <a:t> Use this slide to set up the value</a:t>
            </a:r>
            <a:r>
              <a:rPr lang="en-US" sz="800" kern="1200" baseline="0" dirty="0" smtClean="0">
                <a:solidFill>
                  <a:schemeClr val="tx1"/>
                </a:solidFill>
                <a:effectLst/>
                <a:latin typeface="Segoe UI" pitchFamily="34" charset="0"/>
                <a:ea typeface="+mn-ea"/>
                <a:cs typeface="+mn-cs"/>
              </a:rPr>
              <a:t> prop shown in the next slide</a:t>
            </a:r>
            <a:endParaRPr lang="en-US" sz="800" kern="1200" dirty="0" smtClean="0">
              <a:solidFill>
                <a:schemeClr val="tx1"/>
              </a:solidFill>
              <a:effectLst/>
              <a:latin typeface="Segoe UI" pitchFamily="34" charset="0"/>
              <a:ea typeface="+mn-ea"/>
              <a:cs typeface="+mn-cs"/>
            </a:endParaRPr>
          </a:p>
          <a:p>
            <a:endParaRPr lang="en-US" sz="800" kern="1200" dirty="0" smtClean="0">
              <a:solidFill>
                <a:schemeClr val="tx1"/>
              </a:solidFill>
              <a:effectLst/>
              <a:latin typeface="Segoe UI" pitchFamily="34" charset="0"/>
              <a:ea typeface="+mn-ea"/>
              <a:cs typeface="+mn-cs"/>
            </a:endParaRPr>
          </a:p>
          <a:p>
            <a:r>
              <a:rPr lang="en-US" sz="800" b="1" u="sng" kern="1200" dirty="0" smtClean="0">
                <a:solidFill>
                  <a:schemeClr val="tx1"/>
                </a:solidFill>
                <a:effectLst/>
                <a:latin typeface="Segoe UI" pitchFamily="34" charset="0"/>
                <a:ea typeface="+mn-ea"/>
                <a:cs typeface="+mn-cs"/>
              </a:rPr>
              <a:t>Talk</a:t>
            </a:r>
            <a:r>
              <a:rPr lang="en-US" sz="800" b="1" u="sng" kern="1200" baseline="0" dirty="0" smtClean="0">
                <a:solidFill>
                  <a:schemeClr val="tx1"/>
                </a:solidFill>
                <a:effectLst/>
                <a:latin typeface="Segoe UI" pitchFamily="34" charset="0"/>
                <a:ea typeface="+mn-ea"/>
                <a:cs typeface="+mn-cs"/>
              </a:rPr>
              <a:t> track</a:t>
            </a:r>
            <a:endParaRPr lang="en-US" sz="800" u="sng" kern="1200" dirty="0" smtClean="0">
              <a:solidFill>
                <a:schemeClr val="tx1"/>
              </a:solidFill>
              <a:effectLst/>
              <a:latin typeface="Segoe UI" pitchFamily="34" charset="0"/>
              <a:ea typeface="+mn-ea"/>
              <a:cs typeface="+mn-cs"/>
            </a:endParaRPr>
          </a:p>
          <a:p>
            <a:pPr marL="0" marR="0" indent="0" algn="l" defTabSz="914363" rtl="0" eaLnBrk="1" fontAlgn="t" latinLnBrk="0" hangingPunct="1">
              <a:lnSpc>
                <a:spcPct val="90000"/>
              </a:lnSpc>
              <a:spcBef>
                <a:spcPts val="0"/>
              </a:spcBef>
              <a:spcAft>
                <a:spcPts val="333"/>
              </a:spcAft>
              <a:buClrTx/>
              <a:buSzTx/>
              <a:buFontTx/>
              <a:buNone/>
              <a:tabLst/>
              <a:defRPr/>
            </a:pPr>
            <a:r>
              <a:rPr lang="en-US" sz="800" b="1" kern="1200" dirty="0" smtClean="0">
                <a:solidFill>
                  <a:schemeClr val="bg1"/>
                </a:solidFill>
                <a:latin typeface="Segoe UI Light" pitchFamily="34" charset="0"/>
                <a:ea typeface="Segoe UI" pitchFamily="34" charset="0"/>
                <a:cs typeface="Segoe UI" pitchFamily="34" charset="0"/>
              </a:rPr>
              <a:t>“People need to work on many different devices</a:t>
            </a:r>
            <a:r>
              <a:rPr lang="en-US" sz="800" b="1" kern="1200" spc="-50" dirty="0" smtClean="0">
                <a:solidFill>
                  <a:schemeClr val="bg1"/>
                </a:solidFill>
                <a:latin typeface="Segoe UI Light" pitchFamily="34" charset="0"/>
                <a:ea typeface="Segoe UI" pitchFamily="34" charset="0"/>
                <a:cs typeface="Segoe UI" pitchFamily="34" charset="0"/>
              </a:rPr>
              <a:t>.”</a:t>
            </a:r>
            <a:r>
              <a:rPr lang="en-US" sz="800" b="1" kern="1200" spc="0" baseline="0" dirty="0" smtClean="0">
                <a:solidFill>
                  <a:schemeClr val="tx1"/>
                </a:solidFill>
                <a:effectLst/>
                <a:latin typeface="Segoe UI" pitchFamily="34" charset="0"/>
                <a:ea typeface="+mn-ea"/>
                <a:cs typeface="+mn-cs"/>
              </a:rPr>
              <a:t> means they want “</a:t>
            </a:r>
            <a:r>
              <a:rPr lang="en-US" sz="800" b="1" kern="1200" dirty="0" smtClean="0">
                <a:solidFill>
                  <a:schemeClr val="tx1"/>
                </a:solidFill>
                <a:effectLst/>
                <a:latin typeface="Segoe UI" pitchFamily="34" charset="0"/>
                <a:ea typeface="+mn-ea"/>
                <a:cs typeface="+mn-cs"/>
              </a:rPr>
              <a:t>Anywhere Access”</a:t>
            </a:r>
            <a:endParaRPr lang="en-US" sz="800" b="1" kern="1200" baseline="0" dirty="0" smtClean="0">
              <a:solidFill>
                <a:schemeClr val="tx1"/>
              </a:solidFill>
              <a:effectLst/>
              <a:latin typeface="Segoe UI" pitchFamily="34" charset="0"/>
              <a:ea typeface="+mn-ea"/>
              <a:cs typeface="+mn-cs"/>
            </a:endParaRPr>
          </a:p>
          <a:p>
            <a:pPr marL="0" marR="0" indent="0" algn="l" defTabSz="914363" rtl="0" eaLnBrk="1" fontAlgn="t" latinLnBrk="0" hangingPunct="1">
              <a:lnSpc>
                <a:spcPct val="90000"/>
              </a:lnSpc>
              <a:spcBef>
                <a:spcPts val="0"/>
              </a:spcBef>
              <a:spcAft>
                <a:spcPts val="333"/>
              </a:spcAft>
              <a:buClrTx/>
              <a:buSzTx/>
              <a:buFontTx/>
              <a:buNone/>
              <a:tabLst/>
              <a:defRPr/>
            </a:pPr>
            <a:r>
              <a:rPr lang="en-US" sz="800" b="1" kern="1200" baseline="0" dirty="0" smtClean="0">
                <a:solidFill>
                  <a:schemeClr val="tx1"/>
                </a:solidFill>
                <a:effectLst/>
                <a:latin typeface="Segoe UI" pitchFamily="34" charset="0"/>
                <a:ea typeface="+mn-ea"/>
                <a:cs typeface="+mn-cs"/>
              </a:rPr>
              <a:t>Challenges of </a:t>
            </a:r>
            <a:r>
              <a:rPr lang="en-US" sz="800" b="1" kern="1200" dirty="0" smtClean="0">
                <a:solidFill>
                  <a:schemeClr val="tx1"/>
                </a:solidFill>
                <a:effectLst/>
                <a:latin typeface="Segoe UI" pitchFamily="34" charset="0"/>
                <a:ea typeface="+mn-ea"/>
                <a:cs typeface="+mn-cs"/>
              </a:rPr>
              <a:t>Anywhere Access</a:t>
            </a:r>
            <a:r>
              <a:rPr lang="en-US" sz="800" b="1" kern="1200" baseline="0" dirty="0" smtClean="0">
                <a:solidFill>
                  <a:schemeClr val="tx1"/>
                </a:solidFill>
                <a:effectLst/>
                <a:latin typeface="Segoe UI" pitchFamily="34" charset="0"/>
                <a:ea typeface="+mn-ea"/>
                <a:cs typeface="+mn-cs"/>
              </a:rPr>
              <a:t>:</a:t>
            </a:r>
          </a:p>
          <a:p>
            <a:pPr marL="427057" marR="0" lvl="1" indent="-171450" algn="l" defTabSz="1097364" rtl="0" eaLnBrk="1" fontAlgn="auto" latinLnBrk="0" hangingPunct="1">
              <a:lnSpc>
                <a:spcPct val="90000"/>
              </a:lnSpc>
              <a:spcBef>
                <a:spcPts val="0"/>
              </a:spcBef>
              <a:spcAft>
                <a:spcPts val="400"/>
              </a:spcAft>
              <a:buClrTx/>
              <a:buSzTx/>
              <a:tabLst/>
              <a:defRPr/>
            </a:pPr>
            <a:r>
              <a:rPr lang="en-US" sz="800" dirty="0" smtClean="0"/>
              <a:t>A large percentage of today’s workforce spends at least part of their day away from their desk. When they are not sitting at their desks, they</a:t>
            </a:r>
            <a:r>
              <a:rPr lang="en-US" sz="800" baseline="0" dirty="0" smtClean="0"/>
              <a:t> still need access to the things important to them, and they would want and need to access them using the mobile devices they have, whether it’s a smartphone or tablet</a:t>
            </a:r>
            <a:endParaRPr lang="en-US" sz="800" dirty="0" smtClean="0"/>
          </a:p>
          <a:p>
            <a:pPr marL="427057" marR="0" lvl="1" indent="-171450" algn="l" defTabSz="1097364" rtl="0" eaLnBrk="1" fontAlgn="auto" latinLnBrk="0" hangingPunct="1">
              <a:lnSpc>
                <a:spcPct val="90000"/>
              </a:lnSpc>
              <a:spcBef>
                <a:spcPts val="0"/>
              </a:spcBef>
              <a:spcAft>
                <a:spcPts val="400"/>
              </a:spcAft>
              <a:buClrTx/>
              <a:buSzTx/>
              <a:tabLst/>
              <a:defRPr/>
            </a:pPr>
            <a:r>
              <a:rPr lang="en-US" sz="800" b="0" kern="1200" dirty="0" smtClean="0">
                <a:solidFill>
                  <a:schemeClr val="tx1"/>
                </a:solidFill>
                <a:effectLst/>
                <a:latin typeface="Segoe UI" pitchFamily="34" charset="0"/>
                <a:ea typeface="+mn-ea"/>
                <a:cs typeface="+mn-cs"/>
              </a:rPr>
              <a:t>Limited access to documents, email, calendars and people can impact their productivity and the level of their customer service. In addition, it would be nice for mobile workers to get access without the need for a VPN.</a:t>
            </a:r>
          </a:p>
          <a:p>
            <a:pPr marL="427057" marR="0" lvl="1" indent="-171450" algn="l" defTabSz="1097364" rtl="0" eaLnBrk="1" fontAlgn="auto" latinLnBrk="0" hangingPunct="1">
              <a:lnSpc>
                <a:spcPct val="90000"/>
              </a:lnSpc>
              <a:spcBef>
                <a:spcPts val="0"/>
              </a:spcBef>
              <a:spcAft>
                <a:spcPts val="400"/>
              </a:spcAft>
              <a:buClrTx/>
              <a:buSzTx/>
              <a:tabLst/>
              <a:defRPr/>
            </a:pPr>
            <a:r>
              <a:rPr lang="en-US" sz="800" b="0" dirty="0" smtClean="0"/>
              <a:t>Businesses need a way to meet cutthroat competition</a:t>
            </a:r>
            <a:r>
              <a:rPr lang="en-US" sz="800" b="0" baseline="0" dirty="0" smtClean="0"/>
              <a:t> while finding</a:t>
            </a:r>
            <a:r>
              <a:rPr lang="en-US" sz="800" b="0" dirty="0" smtClean="0"/>
              <a:t> new projects &amp; customers.</a:t>
            </a:r>
            <a:r>
              <a:rPr lang="en-US" sz="800" b="0" baseline="0" dirty="0" smtClean="0"/>
              <a:t> </a:t>
            </a:r>
            <a:r>
              <a:rPr lang="en-US" sz="800" b="0" dirty="0" smtClean="0"/>
              <a:t>In a competitive marketplace, they need their workforce to have information and answers at their fingertips.</a:t>
            </a:r>
          </a:p>
          <a:p>
            <a:pPr marL="427057" marR="0" lvl="1" indent="-171450" algn="l" defTabSz="1097364" rtl="0" eaLnBrk="1" fontAlgn="auto" latinLnBrk="0" hangingPunct="1">
              <a:lnSpc>
                <a:spcPct val="90000"/>
              </a:lnSpc>
              <a:spcBef>
                <a:spcPts val="0"/>
              </a:spcBef>
              <a:spcAft>
                <a:spcPts val="400"/>
              </a:spcAft>
              <a:buClrTx/>
              <a:buSzTx/>
              <a:tabLst/>
              <a:defRPr/>
            </a:pPr>
            <a:r>
              <a:rPr lang="en-US" sz="800" b="0" dirty="0" smtClean="0"/>
              <a:t>Businesses need to provide better/faster</a:t>
            </a:r>
            <a:r>
              <a:rPr lang="en-US" sz="800" b="0" baseline="0" dirty="0" smtClean="0"/>
              <a:t> </a:t>
            </a:r>
            <a:r>
              <a:rPr lang="en-US" sz="800" b="0" dirty="0" smtClean="0"/>
              <a:t>ways to show work to their customers.</a:t>
            </a:r>
          </a:p>
          <a:p>
            <a:pPr marL="427057" marR="0" lvl="1" indent="-171450" algn="l" defTabSz="1097364" rtl="0" eaLnBrk="1" fontAlgn="auto" latinLnBrk="0" hangingPunct="1">
              <a:lnSpc>
                <a:spcPct val="90000"/>
              </a:lnSpc>
              <a:spcBef>
                <a:spcPts val="0"/>
              </a:spcBef>
              <a:spcAft>
                <a:spcPts val="400"/>
              </a:spcAft>
              <a:buClrTx/>
              <a:buSzTx/>
              <a:tabLst/>
              <a:defRPr/>
            </a:pPr>
            <a:endParaRPr lang="en-US" sz="800" dirty="0" smtClean="0"/>
          </a:p>
          <a:p>
            <a:pPr marL="0" lvl="1" indent="0" rtl="0" fontAlgn="ctr">
              <a:buNone/>
            </a:pPr>
            <a:r>
              <a:rPr lang="en-US" sz="800" b="1" dirty="0" smtClean="0"/>
              <a:t>“People who don’t work in the same location need to work together.” means they want to “Work Better</a:t>
            </a:r>
            <a:r>
              <a:rPr lang="en-US" sz="800" b="1" baseline="0" dirty="0" smtClean="0"/>
              <a:t> </a:t>
            </a:r>
            <a:r>
              <a:rPr lang="en-US" sz="800" b="1" dirty="0" smtClean="0"/>
              <a:t>Together</a:t>
            </a:r>
            <a:r>
              <a:rPr lang="en-US" sz="800" b="1" baseline="0" dirty="0" smtClean="0"/>
              <a:t>”</a:t>
            </a:r>
          </a:p>
          <a:p>
            <a:pPr marL="0" lvl="1" indent="0" rtl="0" fontAlgn="ctr">
              <a:buNone/>
            </a:pPr>
            <a:r>
              <a:rPr lang="en-US" sz="800" b="1" baseline="0" dirty="0" smtClean="0"/>
              <a:t>Challenges of </a:t>
            </a:r>
            <a:r>
              <a:rPr lang="en-US" sz="800" b="1" dirty="0" smtClean="0"/>
              <a:t>Working Together</a:t>
            </a:r>
            <a:r>
              <a:rPr lang="en-US" sz="800" b="1" baseline="0" dirty="0" smtClean="0"/>
              <a:t>:</a:t>
            </a:r>
            <a:endParaRPr lang="en-US" sz="800" b="1" dirty="0" smtClean="0"/>
          </a:p>
          <a:p>
            <a:pPr marL="427057"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800" b="0" dirty="0" smtClean="0"/>
              <a:t>When your business is growing, you have employees working</a:t>
            </a:r>
            <a:r>
              <a:rPr lang="en-US" sz="800" b="0" baseline="0" dirty="0" smtClean="0"/>
              <a:t> from different office locations, from client or home offices, or when travelling.</a:t>
            </a:r>
          </a:p>
          <a:p>
            <a:pPr marL="427057"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800" b="0" baseline="0" dirty="0" smtClean="0"/>
              <a:t>If they are not using the </a:t>
            </a:r>
            <a:r>
              <a:rPr lang="en-US" sz="800" b="0" dirty="0" smtClean="0"/>
              <a:t>same set of tools,</a:t>
            </a:r>
            <a:r>
              <a:rPr lang="en-US" sz="800" b="0" baseline="0" dirty="0" smtClean="0"/>
              <a:t> remote workers will have trouble connecting and collaborating with everyone else, thus causing inefficiency and lost productivity</a:t>
            </a:r>
          </a:p>
          <a:p>
            <a:pPr marL="427057"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800" b="0" kern="1200" dirty="0" smtClean="0">
                <a:solidFill>
                  <a:schemeClr val="tx1"/>
                </a:solidFill>
                <a:effectLst/>
                <a:latin typeface="Segoe UI" pitchFamily="34" charset="0"/>
                <a:ea typeface="+mn-ea"/>
                <a:cs typeface="+mn-cs"/>
              </a:rPr>
              <a:t>Even if they are using the same tools, if the tools themselves are not built</a:t>
            </a:r>
            <a:r>
              <a:rPr lang="en-US" sz="800" b="0" kern="1200" baseline="0" dirty="0" smtClean="0">
                <a:solidFill>
                  <a:schemeClr val="tx1"/>
                </a:solidFill>
                <a:effectLst/>
                <a:latin typeface="Segoe UI" pitchFamily="34" charset="0"/>
                <a:ea typeface="+mn-ea"/>
                <a:cs typeface="+mn-cs"/>
              </a:rPr>
              <a:t> to work natively with each other, i.e. using s</a:t>
            </a:r>
            <a:r>
              <a:rPr lang="en-US" sz="800" b="0" kern="1200" dirty="0" smtClean="0">
                <a:solidFill>
                  <a:schemeClr val="tx1"/>
                </a:solidFill>
                <a:effectLst/>
                <a:latin typeface="Segoe UI" pitchFamily="34" charset="0"/>
                <a:ea typeface="+mn-ea"/>
                <a:cs typeface="+mn-cs"/>
              </a:rPr>
              <a:t>eparate point solutions for email, collaboration, instant messaging (IM), or conferencing, </a:t>
            </a:r>
            <a:r>
              <a:rPr lang="en-US" sz="800" b="0" kern="1200" baseline="0" dirty="0" smtClean="0">
                <a:solidFill>
                  <a:schemeClr val="tx1"/>
                </a:solidFill>
                <a:effectLst/>
                <a:latin typeface="Segoe UI" pitchFamily="34" charset="0"/>
                <a:ea typeface="+mn-ea"/>
                <a:cs typeface="+mn-cs"/>
              </a:rPr>
              <a:t>you are not maximizing your people’s time, causing end user frustration and IT resources to build that integration</a:t>
            </a:r>
            <a:r>
              <a:rPr lang="en-US" sz="800" b="0" kern="1200" dirty="0" smtClean="0">
                <a:solidFill>
                  <a:schemeClr val="tx1"/>
                </a:solidFill>
                <a:effectLst/>
                <a:latin typeface="Segoe UI" pitchFamily="34" charset="0"/>
                <a:ea typeface="+mn-ea"/>
                <a:cs typeface="+mn-cs"/>
              </a:rPr>
              <a:t>. </a:t>
            </a:r>
          </a:p>
          <a:p>
            <a:pPr marL="427057"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800" b="0" kern="1200" dirty="0" smtClean="0">
                <a:solidFill>
                  <a:schemeClr val="tx1"/>
                </a:solidFill>
                <a:effectLst/>
                <a:latin typeface="Segoe UI" pitchFamily="34" charset="0"/>
                <a:ea typeface="+mn-ea"/>
                <a:cs typeface="+mn-cs"/>
              </a:rPr>
              <a:t>Lack of enterprise messaging and collaboration capabilities hinders</a:t>
            </a:r>
            <a:r>
              <a:rPr lang="en-US" sz="800" b="0" dirty="0" smtClean="0"/>
              <a:t> team members’ ability to confidently work together on documents and</a:t>
            </a:r>
            <a:r>
              <a:rPr lang="en-US" sz="800" b="0" baseline="0" dirty="0" smtClean="0"/>
              <a:t> in meetings</a:t>
            </a:r>
            <a:r>
              <a:rPr lang="en-US" sz="800" dirty="0" smtClean="0"/>
              <a:t>.</a:t>
            </a:r>
          </a:p>
          <a:p>
            <a:pPr marL="427057"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800" b="0" kern="1200" dirty="0" smtClean="0">
                <a:solidFill>
                  <a:schemeClr val="tx1"/>
                </a:solidFill>
                <a:effectLst/>
                <a:latin typeface="Segoe UI" pitchFamily="34" charset="0"/>
                <a:ea typeface="+mn-ea"/>
                <a:cs typeface="+mn-cs"/>
              </a:rPr>
              <a:t>You</a:t>
            </a:r>
            <a:r>
              <a:rPr lang="en-US" sz="800" b="0" kern="1200" baseline="0" dirty="0" smtClean="0">
                <a:solidFill>
                  <a:schemeClr val="tx1"/>
                </a:solidFill>
                <a:effectLst/>
                <a:latin typeface="Segoe UI" pitchFamily="34" charset="0"/>
                <a:ea typeface="+mn-ea"/>
                <a:cs typeface="+mn-cs"/>
              </a:rPr>
              <a:t> need to securely and easily share documents – sometimes large files – with team members and outside your organization – do you want to trust third-party website with your confidential content or you prefer to use a site that is branded and has the controls you need</a:t>
            </a:r>
            <a:endParaRPr lang="en-US" sz="800" b="0" kern="1200" dirty="0" smtClean="0">
              <a:solidFill>
                <a:schemeClr val="tx1"/>
              </a:solidFill>
              <a:effectLst/>
              <a:latin typeface="Segoe UI" pitchFamily="34" charset="0"/>
              <a:ea typeface="+mn-ea"/>
              <a:cs typeface="+mn-cs"/>
            </a:endParaRPr>
          </a:p>
          <a:p>
            <a:endParaRPr lang="en-US" sz="800" kern="1200" dirty="0" smtClean="0">
              <a:solidFill>
                <a:schemeClr val="tx1"/>
              </a:solidFill>
              <a:effectLst/>
              <a:latin typeface="Segoe UI" pitchFamily="34" charset="0"/>
              <a:ea typeface="+mn-ea"/>
              <a:cs typeface="+mn-cs"/>
            </a:endParaRPr>
          </a:p>
          <a:p>
            <a:pPr lvl="0"/>
            <a:r>
              <a:rPr lang="en-US" sz="800" b="1" kern="1200" dirty="0" smtClean="0">
                <a:solidFill>
                  <a:schemeClr val="tx1"/>
                </a:solidFill>
                <a:effectLst/>
                <a:latin typeface="Segoe UI" pitchFamily="34" charset="0"/>
                <a:ea typeface="+mn-ea"/>
                <a:cs typeface="+mn-cs"/>
              </a:rPr>
              <a:t>“Managing complex infrastructure takes our IT staff away from the important projects.” means they want “Easy</a:t>
            </a:r>
            <a:r>
              <a:rPr lang="en-US" sz="800" b="1" kern="1200" baseline="0" dirty="0" smtClean="0">
                <a:solidFill>
                  <a:schemeClr val="tx1"/>
                </a:solidFill>
                <a:effectLst/>
                <a:latin typeface="Segoe UI" pitchFamily="34" charset="0"/>
                <a:ea typeface="+mn-ea"/>
                <a:cs typeface="+mn-cs"/>
              </a:rPr>
              <a:t> IT”</a:t>
            </a:r>
            <a:endParaRPr lang="en-US" sz="800" b="1" kern="1200" dirty="0" smtClean="0">
              <a:solidFill>
                <a:schemeClr val="tx1"/>
              </a:solidFill>
              <a:effectLst/>
              <a:latin typeface="Segoe UI" pitchFamily="34" charset="0"/>
              <a:ea typeface="+mn-ea"/>
              <a:cs typeface="+mn-cs"/>
            </a:endParaRPr>
          </a:p>
          <a:p>
            <a:pPr lvl="0"/>
            <a:r>
              <a:rPr lang="en-US" sz="800" b="1" kern="1200" baseline="0" dirty="0" smtClean="0">
                <a:solidFill>
                  <a:schemeClr val="tx1"/>
                </a:solidFill>
                <a:effectLst/>
                <a:latin typeface="Segoe UI" pitchFamily="34" charset="0"/>
                <a:ea typeface="+mn-ea"/>
                <a:cs typeface="+mn-cs"/>
              </a:rPr>
              <a:t>Challenges of </a:t>
            </a:r>
            <a:r>
              <a:rPr lang="en-US" sz="800" b="1" kern="1200" dirty="0" smtClean="0">
                <a:solidFill>
                  <a:schemeClr val="tx1"/>
                </a:solidFill>
                <a:effectLst/>
                <a:latin typeface="Segoe UI" pitchFamily="34" charset="0"/>
                <a:ea typeface="+mn-ea"/>
                <a:cs typeface="+mn-cs"/>
              </a:rPr>
              <a:t>Easy IT</a:t>
            </a:r>
            <a:r>
              <a:rPr lang="en-US" sz="800" b="1" kern="1200" baseline="0" dirty="0" smtClean="0">
                <a:solidFill>
                  <a:schemeClr val="tx1"/>
                </a:solidFill>
                <a:effectLst/>
                <a:latin typeface="Segoe UI" pitchFamily="34" charset="0"/>
                <a:ea typeface="+mn-ea"/>
                <a:cs typeface="+mn-cs"/>
              </a:rPr>
              <a:t>:</a:t>
            </a:r>
            <a:endParaRPr lang="en-US" sz="800" b="1" kern="1200" dirty="0" smtClean="0">
              <a:solidFill>
                <a:schemeClr val="tx1"/>
              </a:solidFill>
              <a:effectLst/>
              <a:latin typeface="Segoe UI" pitchFamily="34" charset="0"/>
              <a:ea typeface="+mn-ea"/>
              <a:cs typeface="+mn-cs"/>
            </a:endParaRPr>
          </a:p>
          <a:p>
            <a:pPr marL="427057" marR="0" lvl="1" indent="-171450" algn="l" defTabSz="1097364" rtl="0" eaLnBrk="1" fontAlgn="auto" latinLnBrk="0" hangingPunct="1">
              <a:lnSpc>
                <a:spcPct val="90000"/>
              </a:lnSpc>
              <a:spcBef>
                <a:spcPts val="0"/>
              </a:spcBef>
              <a:spcAft>
                <a:spcPts val="400"/>
              </a:spcAft>
              <a:buClrTx/>
              <a:buSzTx/>
              <a:buFont typeface="Arial" pitchFamily="34" charset="0"/>
              <a:buChar char="•"/>
              <a:tabLst/>
              <a:defRPr/>
            </a:pPr>
            <a:r>
              <a:rPr lang="en-US" sz="800" b="0" kern="1200" dirty="0" smtClean="0">
                <a:solidFill>
                  <a:schemeClr val="tx1"/>
                </a:solidFill>
                <a:effectLst/>
                <a:latin typeface="Segoe UI" pitchFamily="34" charset="0"/>
                <a:ea typeface="+mn-ea"/>
                <a:cs typeface="+mn-cs"/>
              </a:rPr>
              <a:t>Many companies face a heavy IT burden and feel tied to their servers,</a:t>
            </a:r>
            <a:r>
              <a:rPr lang="en-US" sz="800" b="0" kern="1200" baseline="0" dirty="0" smtClean="0">
                <a:solidFill>
                  <a:schemeClr val="tx1"/>
                </a:solidFill>
                <a:effectLst/>
                <a:latin typeface="Segoe UI" pitchFamily="34" charset="0"/>
                <a:ea typeface="+mn-ea"/>
                <a:cs typeface="+mn-cs"/>
              </a:rPr>
              <a:t> d</a:t>
            </a:r>
            <a:r>
              <a:rPr lang="en-US" sz="800" b="0" kern="1200" dirty="0" smtClean="0">
                <a:solidFill>
                  <a:schemeClr val="tx1"/>
                </a:solidFill>
                <a:effectLst/>
                <a:latin typeface="Segoe UI" pitchFamily="34" charset="0"/>
                <a:ea typeface="+mn-ea"/>
                <a:cs typeface="+mn-cs"/>
              </a:rPr>
              <a:t>istracting IT from working on more strategic activities.</a:t>
            </a:r>
          </a:p>
          <a:p>
            <a:pPr marL="427057" marR="0" lvl="1" indent="-171450" algn="l" defTabSz="1097364" rtl="0" eaLnBrk="1" fontAlgn="auto" latinLnBrk="0" hangingPunct="1">
              <a:lnSpc>
                <a:spcPct val="90000"/>
              </a:lnSpc>
              <a:spcBef>
                <a:spcPts val="0"/>
              </a:spcBef>
              <a:spcAft>
                <a:spcPts val="400"/>
              </a:spcAft>
              <a:buClrTx/>
              <a:buSzTx/>
              <a:buFont typeface="Arial" pitchFamily="34" charset="0"/>
              <a:buChar char="•"/>
              <a:tabLst/>
              <a:defRPr/>
            </a:pPr>
            <a:r>
              <a:rPr lang="en-US" sz="800" b="0" kern="1200" dirty="0" smtClean="0">
                <a:solidFill>
                  <a:schemeClr val="tx1"/>
                </a:solidFill>
                <a:effectLst/>
                <a:latin typeface="Segoe UI" pitchFamily="34" charset="0"/>
                <a:ea typeface="+mn-ea"/>
                <a:cs typeface="+mn-cs"/>
              </a:rPr>
              <a:t>Then there are security and reliability fears. Companies fear attacks from spam,</a:t>
            </a:r>
            <a:r>
              <a:rPr lang="en-US" sz="800" b="0" kern="1200" baseline="0" dirty="0" smtClean="0">
                <a:solidFill>
                  <a:schemeClr val="tx1"/>
                </a:solidFill>
                <a:effectLst/>
                <a:latin typeface="Segoe UI" pitchFamily="34" charset="0"/>
                <a:ea typeface="+mn-ea"/>
                <a:cs typeface="+mn-cs"/>
              </a:rPr>
              <a:t> </a:t>
            </a:r>
            <a:r>
              <a:rPr lang="en-US" sz="800" b="0" kern="1200" dirty="0" smtClean="0">
                <a:solidFill>
                  <a:schemeClr val="tx1"/>
                </a:solidFill>
                <a:effectLst/>
                <a:latin typeface="Segoe UI" pitchFamily="34" charset="0"/>
                <a:ea typeface="+mn-ea"/>
                <a:cs typeface="+mn-cs"/>
              </a:rPr>
              <a:t>viruses, malware —especially if it impacts their customers.</a:t>
            </a:r>
          </a:p>
          <a:p>
            <a:pPr marL="427057" marR="0" lvl="1" indent="-171450" algn="l" defTabSz="1097364" rtl="0" eaLnBrk="1" fontAlgn="auto" latinLnBrk="0" hangingPunct="1">
              <a:lnSpc>
                <a:spcPct val="90000"/>
              </a:lnSpc>
              <a:spcBef>
                <a:spcPts val="0"/>
              </a:spcBef>
              <a:spcAft>
                <a:spcPts val="400"/>
              </a:spcAft>
              <a:buClrTx/>
              <a:buSzTx/>
              <a:buFont typeface="Arial" pitchFamily="34" charset="0"/>
              <a:buChar char="•"/>
              <a:tabLst/>
              <a:defRPr/>
            </a:pPr>
            <a:r>
              <a:rPr lang="en-US" sz="800" b="0" kern="1200" dirty="0" smtClean="0">
                <a:solidFill>
                  <a:schemeClr val="tx1"/>
                </a:solidFill>
                <a:effectLst/>
                <a:latin typeface="Segoe UI" pitchFamily="34" charset="0"/>
                <a:ea typeface="+mn-ea"/>
                <a:cs typeface="+mn-cs"/>
              </a:rPr>
              <a:t>Another IT headache comes from problems with integration, functionality, and ease of use.</a:t>
            </a:r>
          </a:p>
          <a:p>
            <a:pPr marL="427057" marR="0" lvl="1" indent="-171450" algn="l" defTabSz="1097364" rtl="0" eaLnBrk="1" fontAlgn="auto" latinLnBrk="0" hangingPunct="1">
              <a:lnSpc>
                <a:spcPct val="90000"/>
              </a:lnSpc>
              <a:spcBef>
                <a:spcPts val="0"/>
              </a:spcBef>
              <a:spcAft>
                <a:spcPts val="400"/>
              </a:spcAft>
              <a:buClrTx/>
              <a:buSzTx/>
              <a:buFont typeface="Arial" pitchFamily="34" charset="0"/>
              <a:buChar char="•"/>
              <a:tabLst/>
              <a:defRPr/>
            </a:pPr>
            <a:r>
              <a:rPr lang="en-US" sz="800" b="0" kern="1200" dirty="0" smtClean="0">
                <a:solidFill>
                  <a:schemeClr val="tx1"/>
                </a:solidFill>
                <a:effectLst/>
                <a:latin typeface="Segoe UI" pitchFamily="34" charset="0"/>
                <a:ea typeface="+mn-ea"/>
                <a:cs typeface="+mn-cs"/>
              </a:rPr>
              <a:t>Even when you have a new solution in place, that solution often requires employee training time that IT and the end user don’t have.</a:t>
            </a:r>
          </a:p>
          <a:p>
            <a:endParaRPr lang="en-US" sz="800" b="1" kern="1200" dirty="0" smtClean="0">
              <a:solidFill>
                <a:schemeClr val="tx1"/>
              </a:solidFill>
              <a:effectLst/>
              <a:latin typeface="Segoe UI" pitchFamily="34" charset="0"/>
              <a:ea typeface="+mn-ea"/>
              <a:cs typeface="+mn-cs"/>
            </a:endParaRPr>
          </a:p>
          <a:p>
            <a:pPr rtl="0" fontAlgn="t"/>
            <a:r>
              <a:rPr lang="en-US" sz="800" b="1" kern="1200" dirty="0" smtClean="0">
                <a:solidFill>
                  <a:schemeClr val="tx1"/>
                </a:solidFill>
                <a:effectLst/>
                <a:latin typeface="Segoe UI" pitchFamily="34" charset="0"/>
                <a:ea typeface="+mn-ea"/>
                <a:cs typeface="+mn-cs"/>
              </a:rPr>
              <a:t>“We are cost conscious nowadays more than ever.” means they want the “Best Value” for their IT investment</a:t>
            </a:r>
          </a:p>
          <a:p>
            <a:pPr rtl="0" fontAlgn="t"/>
            <a:r>
              <a:rPr lang="en-US" sz="800" b="1" kern="1200" baseline="0" dirty="0" smtClean="0">
                <a:solidFill>
                  <a:schemeClr val="tx1"/>
                </a:solidFill>
                <a:effectLst/>
                <a:latin typeface="Segoe UI" pitchFamily="34" charset="0"/>
                <a:ea typeface="+mn-ea"/>
                <a:cs typeface="+mn-cs"/>
              </a:rPr>
              <a:t>Challenges of Best Value: </a:t>
            </a:r>
            <a:endParaRPr lang="en-US" sz="800" b="1" kern="1200" dirty="0" smtClean="0">
              <a:solidFill>
                <a:schemeClr val="tx1"/>
              </a:solidFill>
              <a:effectLst/>
              <a:latin typeface="Segoe UI" pitchFamily="34" charset="0"/>
              <a:ea typeface="+mn-ea"/>
              <a:cs typeface="+mn-cs"/>
            </a:endParaRPr>
          </a:p>
          <a:p>
            <a:pPr marL="427057" marR="0" lvl="1" indent="-171450" algn="l" defTabSz="1097364" rtl="0" eaLnBrk="1" fontAlgn="t" latinLnBrk="0" hangingPunct="1">
              <a:lnSpc>
                <a:spcPct val="90000"/>
              </a:lnSpc>
              <a:spcBef>
                <a:spcPts val="0"/>
              </a:spcBef>
              <a:spcAft>
                <a:spcPts val="400"/>
              </a:spcAft>
              <a:buClrTx/>
              <a:buSzTx/>
              <a:buFont typeface="Arial" pitchFamily="34" charset="0"/>
              <a:buChar char="•"/>
              <a:tabLst/>
              <a:defRPr/>
            </a:pPr>
            <a:r>
              <a:rPr lang="en-US" sz="800" b="0" kern="1200" dirty="0" smtClean="0">
                <a:solidFill>
                  <a:schemeClr val="tx1"/>
                </a:solidFill>
                <a:effectLst/>
                <a:latin typeface="Segoe UI" pitchFamily="34" charset="0"/>
                <a:ea typeface="+mn-ea"/>
                <a:cs typeface="+mn-cs"/>
              </a:rPr>
              <a:t>You</a:t>
            </a:r>
            <a:r>
              <a:rPr lang="en-US" sz="800" b="0" kern="1200" baseline="0" dirty="0" smtClean="0">
                <a:solidFill>
                  <a:schemeClr val="tx1"/>
                </a:solidFill>
                <a:effectLst/>
                <a:latin typeface="Segoe UI" pitchFamily="34" charset="0"/>
                <a:ea typeface="+mn-ea"/>
                <a:cs typeface="+mn-cs"/>
              </a:rPr>
              <a:t> are always torn between wanting the best technology for your business so you can continue to grow and balancing your budget. Given the uncertainty of worldwide economy, more and more companies are</a:t>
            </a:r>
            <a:r>
              <a:rPr lang="en-US" sz="800" b="0" kern="1200" dirty="0" smtClean="0">
                <a:solidFill>
                  <a:schemeClr val="tx1"/>
                </a:solidFill>
                <a:effectLst/>
                <a:latin typeface="Segoe UI" pitchFamily="34" charset="0"/>
                <a:ea typeface="+mn-ea"/>
                <a:cs typeface="+mn-cs"/>
              </a:rPr>
              <a:t> expected to do more with smaller IT budgets and headcounts.</a:t>
            </a:r>
            <a:endParaRPr lang="en-US" sz="800" b="0" kern="1200" baseline="0" dirty="0" smtClean="0">
              <a:solidFill>
                <a:schemeClr val="tx1"/>
              </a:solidFill>
              <a:effectLst/>
              <a:latin typeface="Segoe UI" pitchFamily="34" charset="0"/>
              <a:ea typeface="+mn-ea"/>
              <a:cs typeface="+mn-cs"/>
            </a:endParaRPr>
          </a:p>
          <a:p>
            <a:pPr marL="427057" marR="0" lvl="1" indent="-171450" algn="l" defTabSz="1097364" rtl="0" eaLnBrk="1" fontAlgn="t" latinLnBrk="0" hangingPunct="1">
              <a:lnSpc>
                <a:spcPct val="90000"/>
              </a:lnSpc>
              <a:spcBef>
                <a:spcPts val="0"/>
              </a:spcBef>
              <a:spcAft>
                <a:spcPts val="400"/>
              </a:spcAft>
              <a:buClrTx/>
              <a:buSzTx/>
              <a:buFont typeface="Arial" pitchFamily="34" charset="0"/>
              <a:buChar char="•"/>
              <a:tabLst/>
              <a:defRPr/>
            </a:pPr>
            <a:r>
              <a:rPr lang="en-US" sz="800" b="0" kern="1200" baseline="0" dirty="0" smtClean="0">
                <a:solidFill>
                  <a:schemeClr val="tx1"/>
                </a:solidFill>
                <a:effectLst/>
                <a:latin typeface="Segoe UI" pitchFamily="34" charset="0"/>
                <a:ea typeface="+mn-ea"/>
                <a:cs typeface="+mn-cs"/>
              </a:rPr>
              <a:t>Even when you want to upgrade, it’s a </a:t>
            </a:r>
            <a:r>
              <a:rPr lang="en-US" sz="800" b="0" kern="1200" dirty="0" smtClean="0">
                <a:solidFill>
                  <a:schemeClr val="tx1"/>
                </a:solidFill>
                <a:effectLst/>
                <a:latin typeface="Segoe UI" pitchFamily="34" charset="0"/>
                <a:ea typeface="+mn-ea"/>
                <a:cs typeface="+mn-cs"/>
              </a:rPr>
              <a:t>high capital expense to buy a new server. Plus the on-going</a:t>
            </a:r>
            <a:r>
              <a:rPr lang="en-US" sz="800" b="0" kern="1200" baseline="0" dirty="0" smtClean="0">
                <a:solidFill>
                  <a:schemeClr val="tx1"/>
                </a:solidFill>
                <a:effectLst/>
                <a:latin typeface="Segoe UI" pitchFamily="34" charset="0"/>
                <a:ea typeface="+mn-ea"/>
                <a:cs typeface="+mn-cs"/>
              </a:rPr>
              <a:t> expenses of </a:t>
            </a:r>
            <a:r>
              <a:rPr lang="en-US" sz="800" b="0" kern="1200" dirty="0" smtClean="0">
                <a:solidFill>
                  <a:schemeClr val="tx1"/>
                </a:solidFill>
                <a:effectLst/>
                <a:latin typeface="Segoe UI" pitchFamily="34" charset="0"/>
                <a:ea typeface="+mn-ea"/>
                <a:cs typeface="+mn-cs"/>
              </a:rPr>
              <a:t>maintaining</a:t>
            </a:r>
            <a:r>
              <a:rPr lang="en-US" sz="800" b="0" kern="1200" baseline="0" dirty="0" smtClean="0">
                <a:solidFill>
                  <a:schemeClr val="tx1"/>
                </a:solidFill>
                <a:effectLst/>
                <a:latin typeface="Segoe UI" pitchFamily="34" charset="0"/>
                <a:ea typeface="+mn-ea"/>
                <a:cs typeface="+mn-cs"/>
              </a:rPr>
              <a:t> and </a:t>
            </a:r>
            <a:r>
              <a:rPr lang="en-US" sz="800" b="0" kern="1200" dirty="0" smtClean="0">
                <a:solidFill>
                  <a:schemeClr val="tx1"/>
                </a:solidFill>
                <a:effectLst/>
                <a:latin typeface="Segoe UI" pitchFamily="34" charset="0"/>
                <a:ea typeface="+mn-ea"/>
                <a:cs typeface="+mn-cs"/>
              </a:rPr>
              <a:t>troubleshooting.</a:t>
            </a:r>
          </a:p>
          <a:p>
            <a:pPr marL="427057" marR="0" lvl="1" indent="-171450" algn="l" defTabSz="1097364" rtl="0" eaLnBrk="1" fontAlgn="t" latinLnBrk="0" hangingPunct="1">
              <a:lnSpc>
                <a:spcPct val="90000"/>
              </a:lnSpc>
              <a:spcBef>
                <a:spcPts val="0"/>
              </a:spcBef>
              <a:spcAft>
                <a:spcPts val="400"/>
              </a:spcAft>
              <a:buClrTx/>
              <a:buSzTx/>
              <a:buFont typeface="Arial" pitchFamily="34" charset="0"/>
              <a:buChar char="•"/>
              <a:tabLst/>
              <a:defRPr/>
            </a:pPr>
            <a:r>
              <a:rPr lang="en-US" sz="800" b="0" kern="1200" dirty="0" smtClean="0">
                <a:solidFill>
                  <a:schemeClr val="tx1"/>
                </a:solidFill>
                <a:effectLst/>
                <a:latin typeface="Segoe UI" pitchFamily="34" charset="0"/>
                <a:ea typeface="+mn-ea"/>
                <a:cs typeface="+mn-cs"/>
              </a:rPr>
              <a:t>And what about the hardware and software that companies already own? There’s a lot of fear over losing current infrastructure investments.</a:t>
            </a:r>
          </a:p>
          <a:p>
            <a:pPr marL="427057" marR="0" lvl="1" indent="-171450" algn="l" defTabSz="1097364" rtl="0" eaLnBrk="1" fontAlgn="t" latinLnBrk="0" hangingPunct="1">
              <a:lnSpc>
                <a:spcPct val="90000"/>
              </a:lnSpc>
              <a:spcBef>
                <a:spcPts val="0"/>
              </a:spcBef>
              <a:spcAft>
                <a:spcPts val="400"/>
              </a:spcAft>
              <a:buClrTx/>
              <a:buSzTx/>
              <a:buFont typeface="Arial" pitchFamily="34" charset="0"/>
              <a:buChar char="•"/>
              <a:tabLst/>
              <a:defRPr/>
            </a:pPr>
            <a:r>
              <a:rPr lang="en-US" sz="800" b="0" kern="1200" dirty="0" smtClean="0">
                <a:solidFill>
                  <a:schemeClr val="tx1"/>
                </a:solidFill>
                <a:effectLst/>
                <a:latin typeface="Segoe UI" pitchFamily="34" charset="0"/>
                <a:ea typeface="+mn-ea"/>
                <a:cs typeface="+mn-cs"/>
              </a:rPr>
              <a:t>It’s hard to keep track of licensing costs</a:t>
            </a:r>
            <a:r>
              <a:rPr lang="en-US" sz="800" b="0" kern="1200" baseline="0" dirty="0" smtClean="0">
                <a:solidFill>
                  <a:schemeClr val="tx1"/>
                </a:solidFill>
                <a:effectLst/>
                <a:latin typeface="Segoe UI" pitchFamily="34" charset="0"/>
                <a:ea typeface="+mn-ea"/>
                <a:cs typeface="+mn-cs"/>
              </a:rPr>
              <a:t> and there’s often confusion over switching licenses. </a:t>
            </a:r>
          </a:p>
          <a:p>
            <a:pPr rtl="0" fontAlgn="t"/>
            <a:endParaRPr lang="en-US" sz="800" b="1" kern="1200" baseline="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800" b="0" kern="1200" baseline="0" dirty="0" smtClean="0">
                <a:solidFill>
                  <a:schemeClr val="tx1"/>
                </a:solidFill>
                <a:effectLst/>
                <a:latin typeface="Segoe UI" pitchFamily="34" charset="0"/>
                <a:ea typeface="+mn-ea"/>
                <a:cs typeface="+mn-cs"/>
              </a:rPr>
              <a:t>Given all these challenges, what you are really looking for is technology that fits the needs of your business. [click]</a:t>
            </a:r>
            <a:endParaRPr lang="en-US" sz="700" dirty="0" smtClean="0">
              <a:solidFill>
                <a:schemeClr val="tx2">
                  <a:alpha val="99000"/>
                </a:schemeClr>
              </a:solidFill>
            </a:endParaRPr>
          </a:p>
          <a:p>
            <a:pPr marL="255607" marR="0" lvl="1" indent="0" algn="l" defTabSz="1097364" rtl="0" eaLnBrk="1" fontAlgn="t" latinLnBrk="0" hangingPunct="1">
              <a:lnSpc>
                <a:spcPct val="90000"/>
              </a:lnSpc>
              <a:spcBef>
                <a:spcPts val="0"/>
              </a:spcBef>
              <a:spcAft>
                <a:spcPts val="400"/>
              </a:spcAft>
              <a:buClrTx/>
              <a:buSzTx/>
              <a:buFont typeface="Arial" pitchFamily="34" charset="0"/>
              <a:buNone/>
              <a:tabLst/>
              <a:defRPr/>
            </a:pPr>
            <a:endParaRPr lang="en-US" sz="700" dirty="0" smtClean="0">
              <a:solidFill>
                <a:schemeClr val="tx2">
                  <a:alpha val="99000"/>
                </a:schemeClr>
              </a:solidFill>
            </a:endParaRPr>
          </a:p>
          <a:p>
            <a:endParaRPr lang="en-US" dirty="0"/>
          </a:p>
        </p:txBody>
      </p:sp>
      <p:sp>
        <p:nvSpPr>
          <p:cNvPr id="4" name="Date Placeholder 3"/>
          <p:cNvSpPr>
            <a:spLocks noGrp="1"/>
          </p:cNvSpPr>
          <p:nvPr>
            <p:ph type="dt" idx="10"/>
          </p:nvPr>
        </p:nvSpPr>
        <p:spPr/>
        <p:txBody>
          <a:bodyPr/>
          <a:lstStyle/>
          <a:p>
            <a:fld id="{20FC792F-F8A5-486F-AD55-7D2F47316BE8}" type="datetime1">
              <a:rPr lang="en-US" smtClean="0">
                <a:solidFill>
                  <a:prstClr val="black"/>
                </a:solidFill>
              </a:rPr>
              <a:pPr/>
              <a:t>5/22/2013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Office365</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1842816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smtClean="0">
                <a:solidFill>
                  <a:schemeClr val="tx1"/>
                </a:solidFill>
                <a:effectLst/>
                <a:latin typeface="Segoe UI" pitchFamily="34" charset="0"/>
                <a:ea typeface="+mn-ea"/>
                <a:cs typeface="+mn-cs"/>
              </a:rPr>
              <a:t>Slide purpose:</a:t>
            </a:r>
            <a:r>
              <a:rPr lang="en-US" sz="900" b="0" kern="1200" baseline="0" dirty="0" smtClean="0">
                <a:solidFill>
                  <a:schemeClr val="tx1"/>
                </a:solidFill>
                <a:effectLst/>
                <a:latin typeface="Segoe UI" pitchFamily="34" charset="0"/>
                <a:ea typeface="+mn-ea"/>
                <a:cs typeface="+mn-cs"/>
              </a:rPr>
              <a:t> Explain how Office 365 is the right technology based on the challenges and pain points outlined in the previous slide.</a:t>
            </a:r>
          </a:p>
          <a:p>
            <a:endParaRPr lang="en-US" sz="9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900" b="1" kern="1200" dirty="0" smtClean="0">
                <a:solidFill>
                  <a:schemeClr val="tx1"/>
                </a:solidFill>
                <a:effectLst/>
                <a:latin typeface="Segoe UI" pitchFamily="34" charset="0"/>
                <a:ea typeface="+mn-ea"/>
                <a:cs typeface="+mn-cs"/>
              </a:rPr>
              <a:t>How to present this slide:</a:t>
            </a:r>
            <a:r>
              <a:rPr lang="en-US" sz="900" kern="1200" dirty="0" smtClean="0">
                <a:solidFill>
                  <a:schemeClr val="tx1"/>
                </a:solidFill>
                <a:effectLst/>
                <a:latin typeface="Segoe UI" pitchFamily="34" charset="0"/>
                <a:ea typeface="+mn-ea"/>
                <a:cs typeface="+mn-cs"/>
              </a:rPr>
              <a:t> Transition</a:t>
            </a:r>
            <a:r>
              <a:rPr lang="en-US" sz="900" kern="1200" baseline="0" dirty="0" smtClean="0">
                <a:solidFill>
                  <a:schemeClr val="tx1"/>
                </a:solidFill>
                <a:effectLst/>
                <a:latin typeface="Segoe UI" pitchFamily="34" charset="0"/>
                <a:ea typeface="+mn-ea"/>
                <a:cs typeface="+mn-cs"/>
              </a:rPr>
              <a:t> from previous slide by saying, “</a:t>
            </a:r>
            <a:r>
              <a:rPr lang="en-US" sz="900" b="0" kern="1200" baseline="0" dirty="0" smtClean="0">
                <a:solidFill>
                  <a:schemeClr val="tx1"/>
                </a:solidFill>
                <a:effectLst/>
                <a:latin typeface="Segoe UI" pitchFamily="34" charset="0"/>
                <a:ea typeface="+mn-ea"/>
                <a:cs typeface="+mn-cs"/>
              </a:rPr>
              <a:t>Given all these challenges, what you are really looking for is technology that fits the needs of your business.” Use this slide to tee-up how technology can help with giving them anywhere access, work better together, simplify their IT and get the best bang for their buck.</a:t>
            </a:r>
            <a:endParaRPr lang="en-US" sz="900" kern="1200" baseline="0" dirty="0" smtClean="0">
              <a:solidFill>
                <a:schemeClr val="tx1"/>
              </a:solidFill>
              <a:effectLst/>
              <a:latin typeface="Segoe UI" pitchFamily="34" charset="0"/>
              <a:ea typeface="+mn-ea"/>
              <a:cs typeface="+mn-cs"/>
            </a:endParaRPr>
          </a:p>
          <a:p>
            <a:endParaRPr lang="en-US" sz="900" kern="1200" baseline="0" dirty="0" smtClean="0">
              <a:solidFill>
                <a:schemeClr val="tx1"/>
              </a:solidFill>
              <a:effectLst/>
              <a:latin typeface="Segoe UI" pitchFamily="34" charset="0"/>
              <a:ea typeface="+mn-ea"/>
              <a:cs typeface="+mn-cs"/>
            </a:endParaRPr>
          </a:p>
          <a:p>
            <a:endParaRPr lang="en-US" sz="900" kern="1200" baseline="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900" b="1" u="sng" kern="1200" dirty="0" smtClean="0">
                <a:solidFill>
                  <a:schemeClr val="tx1"/>
                </a:solidFill>
                <a:effectLst/>
                <a:latin typeface="Segoe UI" pitchFamily="34" charset="0"/>
                <a:ea typeface="+mn-ea"/>
                <a:cs typeface="+mn-cs"/>
              </a:rPr>
              <a:t>Talk</a:t>
            </a:r>
            <a:r>
              <a:rPr lang="en-US" sz="900" b="1" u="sng" kern="1200" baseline="0" dirty="0" smtClean="0">
                <a:solidFill>
                  <a:schemeClr val="tx1"/>
                </a:solidFill>
                <a:effectLst/>
                <a:latin typeface="Segoe UI" pitchFamily="34" charset="0"/>
                <a:ea typeface="+mn-ea"/>
                <a:cs typeface="+mn-cs"/>
              </a:rPr>
              <a:t> track</a:t>
            </a:r>
            <a:endParaRPr lang="en-US" sz="900" u="sng" kern="1200" dirty="0" smtClean="0">
              <a:solidFill>
                <a:schemeClr val="tx1"/>
              </a:solidFill>
              <a:effectLst/>
              <a:latin typeface="Segoe UI" pitchFamily="34" charset="0"/>
              <a:ea typeface="+mn-ea"/>
              <a:cs typeface="+mn-cs"/>
            </a:endParaRPr>
          </a:p>
          <a:p>
            <a:r>
              <a:rPr lang="en-US" sz="1100" b="1" kern="1200" baseline="0" dirty="0" smtClean="0">
                <a:solidFill>
                  <a:schemeClr val="tx1"/>
                </a:solidFill>
                <a:effectLst/>
                <a:latin typeface="Segoe UI" pitchFamily="34" charset="0"/>
                <a:ea typeface="+mn-ea"/>
                <a:cs typeface="+mn-cs"/>
              </a:rPr>
              <a:t>Benefits of </a:t>
            </a:r>
            <a:r>
              <a:rPr lang="en-US" sz="1100" b="1" kern="1200" dirty="0" smtClean="0">
                <a:solidFill>
                  <a:schemeClr val="tx1"/>
                </a:solidFill>
                <a:effectLst/>
                <a:latin typeface="Segoe UI" pitchFamily="34" charset="0"/>
                <a:ea typeface="+mn-ea"/>
                <a:cs typeface="+mn-cs"/>
              </a:rPr>
              <a:t>Anywhere Access:</a:t>
            </a:r>
            <a:endParaRPr lang="en-US" sz="1100" kern="1200" dirty="0" smtClean="0">
              <a:solidFill>
                <a:schemeClr val="tx1"/>
              </a:solidFill>
              <a:effectLst/>
              <a:latin typeface="Segoe UI" pitchFamily="34" charset="0"/>
              <a:ea typeface="+mn-ea"/>
              <a:cs typeface="+mn-cs"/>
            </a:endParaRPr>
          </a:p>
          <a:p>
            <a:pPr marL="384372" lvl="1" indent="-171450" rtl="0" fontAlgn="ctr">
              <a:buFont typeface="Arial" pitchFamily="34" charset="0"/>
              <a:buChar char="•"/>
            </a:pPr>
            <a:r>
              <a:rPr lang="en-US" sz="1100" kern="1200" dirty="0" smtClean="0">
                <a:solidFill>
                  <a:schemeClr val="tx1"/>
                </a:solidFill>
                <a:effectLst/>
                <a:latin typeface="Segoe UI" pitchFamily="34" charset="0"/>
                <a:ea typeface="+mn-ea"/>
                <a:cs typeface="+mn-cs"/>
              </a:rPr>
              <a:t>Anywhere access is important because you want to provide users with easy access to email,</a:t>
            </a:r>
            <a:r>
              <a:rPr lang="en-US" sz="1100" kern="1200" baseline="0" dirty="0" smtClean="0">
                <a:solidFill>
                  <a:schemeClr val="tx1"/>
                </a:solidFill>
                <a:effectLst/>
                <a:latin typeface="Segoe UI" pitchFamily="34" charset="0"/>
                <a:ea typeface="+mn-ea"/>
                <a:cs typeface="+mn-cs"/>
              </a:rPr>
              <a:t> </a:t>
            </a:r>
            <a:r>
              <a:rPr lang="en-US" sz="1100" kern="1200" dirty="0" smtClean="0">
                <a:solidFill>
                  <a:schemeClr val="tx1"/>
                </a:solidFill>
                <a:effectLst/>
                <a:latin typeface="Segoe UI" pitchFamily="34" charset="0"/>
                <a:ea typeface="+mn-ea"/>
                <a:cs typeface="+mn-cs"/>
              </a:rPr>
              <a:t>content,</a:t>
            </a:r>
            <a:r>
              <a:rPr lang="en-US" sz="1100" kern="1200" baseline="0" dirty="0" smtClean="0">
                <a:solidFill>
                  <a:schemeClr val="tx1"/>
                </a:solidFill>
                <a:effectLst/>
                <a:latin typeface="Segoe UI" pitchFamily="34" charset="0"/>
                <a:ea typeface="+mn-ea"/>
                <a:cs typeface="+mn-cs"/>
              </a:rPr>
              <a:t> and business-ready tools to work on the devices you use already.</a:t>
            </a:r>
          </a:p>
          <a:p>
            <a:pPr marL="384372" lvl="1" indent="-171450" rtl="0" fontAlgn="ctr">
              <a:buFont typeface="Arial" pitchFamily="34" charset="0"/>
              <a:buChar char="•"/>
            </a:pPr>
            <a:r>
              <a:rPr lang="en-US" sz="1100" kern="1200" baseline="0" dirty="0" smtClean="0">
                <a:solidFill>
                  <a:schemeClr val="tx1"/>
                </a:solidFill>
                <a:effectLst/>
                <a:latin typeface="Segoe UI" pitchFamily="34" charset="0"/>
                <a:ea typeface="+mn-ea"/>
                <a:cs typeface="+mn-cs"/>
              </a:rPr>
              <a:t>Even when you don’t have your devices, you want to be able to securely access your content and tools to do what you need to do</a:t>
            </a:r>
            <a:endParaRPr lang="en-US" sz="1100" kern="1200" dirty="0" smtClean="0">
              <a:solidFill>
                <a:schemeClr val="tx1"/>
              </a:solidFill>
              <a:effectLst/>
              <a:latin typeface="Segoe UI" pitchFamily="34" charset="0"/>
              <a:ea typeface="+mn-ea"/>
              <a:cs typeface="+mn-cs"/>
            </a:endParaRPr>
          </a:p>
          <a:p>
            <a:pPr marL="384372" lvl="1" indent="-171450" rtl="0" fontAlgn="ctr">
              <a:buFont typeface="Arial" pitchFamily="34" charset="0"/>
              <a:buChar char="•"/>
            </a:pPr>
            <a:r>
              <a:rPr lang="en-US" sz="1100" kern="1200" dirty="0" smtClean="0">
                <a:solidFill>
                  <a:schemeClr val="tx1"/>
                </a:solidFill>
                <a:effectLst/>
                <a:latin typeface="Segoe UI" pitchFamily="34" charset="0"/>
                <a:ea typeface="+mn-ea"/>
                <a:cs typeface="+mn-cs"/>
              </a:rPr>
              <a:t>This is</a:t>
            </a:r>
            <a:r>
              <a:rPr lang="en-US" sz="1100" kern="1200" baseline="0" dirty="0" smtClean="0">
                <a:solidFill>
                  <a:schemeClr val="tx1"/>
                </a:solidFill>
                <a:effectLst/>
                <a:latin typeface="Segoe UI" pitchFamily="34" charset="0"/>
                <a:ea typeface="+mn-ea"/>
                <a:cs typeface="+mn-cs"/>
              </a:rPr>
              <a:t> especially important when you are dealing with customer requests because you want to respond immediately and provide the best service</a:t>
            </a:r>
          </a:p>
          <a:p>
            <a:pPr marL="384372" lvl="1" indent="-171450" rtl="0" fontAlgn="ctr">
              <a:buFont typeface="Arial" pitchFamily="34" charset="0"/>
              <a:buChar char="•"/>
            </a:pPr>
            <a:r>
              <a:rPr lang="en-US" sz="1100" kern="1200" dirty="0" smtClean="0">
                <a:solidFill>
                  <a:schemeClr val="tx1"/>
                </a:solidFill>
                <a:effectLst/>
                <a:latin typeface="Segoe UI" pitchFamily="34" charset="0"/>
                <a:ea typeface="+mn-ea"/>
                <a:cs typeface="+mn-cs"/>
              </a:rPr>
              <a:t>You also want to be able to create a sense of community even when not everyone comes to work in the same office everyday.</a:t>
            </a:r>
          </a:p>
          <a:p>
            <a:pPr marL="384372" lvl="1" indent="-171450" rtl="0" fontAlgn="ctr">
              <a:buFont typeface="Arial" pitchFamily="34" charset="0"/>
              <a:buChar char="•"/>
            </a:pPr>
            <a:endParaRPr lang="en-US" sz="1100" kern="1200" dirty="0" smtClean="0">
              <a:solidFill>
                <a:schemeClr val="tx1"/>
              </a:solidFill>
              <a:effectLst/>
              <a:latin typeface="Segoe UI" pitchFamily="34" charset="0"/>
              <a:ea typeface="+mn-ea"/>
              <a:cs typeface="+mn-cs"/>
            </a:endParaRPr>
          </a:p>
          <a:p>
            <a:r>
              <a:rPr lang="en-US" b="1" dirty="0" smtClean="0"/>
              <a:t>Benefits</a:t>
            </a:r>
            <a:r>
              <a:rPr lang="en-US" b="1" baseline="0" dirty="0" smtClean="0"/>
              <a:t> of </a:t>
            </a:r>
            <a:r>
              <a:rPr lang="en-US" b="1" dirty="0" smtClean="0"/>
              <a:t>Working Together</a:t>
            </a:r>
            <a:r>
              <a:rPr lang="en-US" b="1" baseline="0" dirty="0" smtClean="0"/>
              <a:t>:</a:t>
            </a:r>
            <a:endParaRPr lang="en-US" b="1" dirty="0" smtClean="0"/>
          </a:p>
          <a:p>
            <a:pPr marL="384372" marR="0" lvl="1" indent="-171450" algn="l" defTabSz="914363" rtl="0" eaLnBrk="1" fontAlgn="ctr" latinLnBrk="0" hangingPunct="1">
              <a:lnSpc>
                <a:spcPct val="90000"/>
              </a:lnSpc>
              <a:spcBef>
                <a:spcPts val="0"/>
              </a:spcBef>
              <a:spcAft>
                <a:spcPts val="333"/>
              </a:spcAft>
              <a:buClrTx/>
              <a:buSzTx/>
              <a:buFont typeface="Arial" pitchFamily="34" charset="0"/>
              <a:buChar char="•"/>
              <a:tabLst/>
              <a:defRPr/>
            </a:pPr>
            <a:r>
              <a:rPr lang="en-US" sz="1100" kern="1200" baseline="0" dirty="0" smtClean="0"/>
              <a:t>You want technology that can help your people work better together:</a:t>
            </a:r>
          </a:p>
          <a:p>
            <a:pPr marL="499461" marR="0" lvl="2" indent="-171450" algn="l" defTabSz="914363" rtl="0" eaLnBrk="1" fontAlgn="ctr" latinLnBrk="0" hangingPunct="1">
              <a:lnSpc>
                <a:spcPct val="90000"/>
              </a:lnSpc>
              <a:spcBef>
                <a:spcPts val="0"/>
              </a:spcBef>
              <a:spcAft>
                <a:spcPts val="333"/>
              </a:spcAft>
              <a:buClrTx/>
              <a:buSzTx/>
              <a:buFont typeface="Arial" pitchFamily="34" charset="0"/>
              <a:buChar char="•"/>
              <a:tabLst/>
              <a:defRPr/>
            </a:pPr>
            <a:r>
              <a:rPr lang="en-US" sz="800" kern="1200" dirty="0" smtClean="0">
                <a:solidFill>
                  <a:schemeClr val="tx1"/>
                </a:solidFill>
                <a:effectLst/>
                <a:latin typeface="Segoe UI" pitchFamily="34" charset="0"/>
                <a:ea typeface="+mn-ea"/>
                <a:cs typeface="+mn-cs"/>
              </a:rPr>
              <a:t>Having the same technology for everyone so</a:t>
            </a:r>
            <a:r>
              <a:rPr lang="en-US" sz="800" kern="1200" baseline="0" dirty="0" smtClean="0">
                <a:solidFill>
                  <a:schemeClr val="tx1"/>
                </a:solidFill>
                <a:effectLst/>
                <a:latin typeface="Segoe UI" pitchFamily="34" charset="0"/>
                <a:ea typeface="+mn-ea"/>
                <a:cs typeface="+mn-cs"/>
              </a:rPr>
              <a:t> it’s easier to communicate and share work</a:t>
            </a:r>
          </a:p>
          <a:p>
            <a:pPr marL="499461" marR="0" lvl="2" indent="-171450" algn="l" defTabSz="914363" rtl="0" eaLnBrk="1" fontAlgn="ctr" latinLnBrk="0" hangingPunct="1">
              <a:lnSpc>
                <a:spcPct val="90000"/>
              </a:lnSpc>
              <a:spcBef>
                <a:spcPts val="0"/>
              </a:spcBef>
              <a:spcAft>
                <a:spcPts val="333"/>
              </a:spcAft>
              <a:buClrTx/>
              <a:buSzTx/>
              <a:buFont typeface="Arial" pitchFamily="34" charset="0"/>
              <a:buChar char="•"/>
              <a:tabLst/>
              <a:defRPr/>
            </a:pPr>
            <a:r>
              <a:rPr lang="en-US" sz="800" kern="1200" baseline="0" dirty="0" smtClean="0">
                <a:solidFill>
                  <a:schemeClr val="tx1"/>
                </a:solidFill>
                <a:effectLst/>
                <a:latin typeface="Segoe UI" pitchFamily="34" charset="0"/>
                <a:ea typeface="+mn-ea"/>
                <a:cs typeface="+mn-cs"/>
              </a:rPr>
              <a:t>Technology that understands and facilitates the social aspect of how people get things done these days</a:t>
            </a:r>
          </a:p>
          <a:p>
            <a:pPr marL="499461" marR="0" lvl="2" indent="-171450" algn="l" defTabSz="914363" rtl="0" eaLnBrk="1" fontAlgn="ctr" latinLnBrk="0" hangingPunct="1">
              <a:lnSpc>
                <a:spcPct val="90000"/>
              </a:lnSpc>
              <a:spcBef>
                <a:spcPts val="0"/>
              </a:spcBef>
              <a:spcAft>
                <a:spcPts val="333"/>
              </a:spcAft>
              <a:buClrTx/>
              <a:buSzTx/>
              <a:buFont typeface="Arial" pitchFamily="34" charset="0"/>
              <a:buChar char="•"/>
              <a:tabLst/>
              <a:defRPr/>
            </a:pPr>
            <a:r>
              <a:rPr lang="en-US" sz="800" kern="1200" dirty="0" smtClean="0">
                <a:solidFill>
                  <a:schemeClr val="tx1"/>
                </a:solidFill>
                <a:effectLst/>
                <a:latin typeface="Segoe UI" pitchFamily="34" charset="0"/>
                <a:ea typeface="+mn-ea"/>
                <a:cs typeface="+mn-cs"/>
              </a:rPr>
              <a:t>Business</a:t>
            </a:r>
            <a:r>
              <a:rPr lang="en-US" sz="800" kern="1200" baseline="0" dirty="0" smtClean="0">
                <a:solidFill>
                  <a:schemeClr val="tx1"/>
                </a:solidFill>
                <a:effectLst/>
                <a:latin typeface="Segoe UI" pitchFamily="34" charset="0"/>
                <a:ea typeface="+mn-ea"/>
                <a:cs typeface="+mn-cs"/>
              </a:rPr>
              <a:t> tools that are built to work together out of the box to help you with email, creating documents, sharing documents, managing projects, and customer meetings</a:t>
            </a:r>
          </a:p>
          <a:p>
            <a:pPr marL="499461" marR="0" lvl="2" indent="-171450" algn="l" defTabSz="914363" rtl="0" eaLnBrk="1" fontAlgn="ctr" latinLnBrk="0" hangingPunct="1">
              <a:lnSpc>
                <a:spcPct val="90000"/>
              </a:lnSpc>
              <a:spcBef>
                <a:spcPts val="0"/>
              </a:spcBef>
              <a:spcAft>
                <a:spcPts val="333"/>
              </a:spcAft>
              <a:buClrTx/>
              <a:buSzTx/>
              <a:buFont typeface="Arial" pitchFamily="34" charset="0"/>
              <a:buChar char="•"/>
              <a:tabLst/>
              <a:defRPr/>
            </a:pPr>
            <a:endParaRPr lang="en-US" sz="800" kern="1200" dirty="0" smtClean="0">
              <a:solidFill>
                <a:schemeClr val="tx1"/>
              </a:solidFill>
              <a:effectLst/>
              <a:latin typeface="Segoe UI" pitchFamily="34" charset="0"/>
              <a:ea typeface="+mn-ea"/>
              <a:cs typeface="+mn-cs"/>
            </a:endParaRPr>
          </a:p>
          <a:p>
            <a:r>
              <a:rPr lang="en-US" sz="800" b="1" kern="1200" baseline="0" dirty="0" smtClean="0">
                <a:solidFill>
                  <a:schemeClr val="tx1"/>
                </a:solidFill>
                <a:effectLst/>
                <a:latin typeface="Segoe UI" pitchFamily="34" charset="0"/>
                <a:ea typeface="+mn-ea"/>
                <a:cs typeface="+mn-cs"/>
              </a:rPr>
              <a:t>Benefits of </a:t>
            </a:r>
            <a:r>
              <a:rPr lang="en-US" sz="800" b="1" kern="1200" dirty="0" smtClean="0">
                <a:solidFill>
                  <a:schemeClr val="tx1"/>
                </a:solidFill>
                <a:effectLst/>
                <a:latin typeface="Segoe UI" pitchFamily="34" charset="0"/>
                <a:ea typeface="+mn-ea"/>
                <a:cs typeface="+mn-cs"/>
              </a:rPr>
              <a:t>Easy IT</a:t>
            </a:r>
            <a:r>
              <a:rPr lang="en-US" sz="800" b="1" kern="1200" baseline="0" dirty="0" smtClean="0">
                <a:solidFill>
                  <a:schemeClr val="tx1"/>
                </a:solidFill>
                <a:effectLst/>
                <a:latin typeface="Segoe UI" pitchFamily="34" charset="0"/>
                <a:ea typeface="+mn-ea"/>
                <a:cs typeface="+mn-cs"/>
              </a:rPr>
              <a:t>:</a:t>
            </a:r>
            <a:endParaRPr lang="en-US" sz="800" kern="1200" dirty="0" smtClean="0">
              <a:solidFill>
                <a:schemeClr val="tx1"/>
              </a:solidFill>
              <a:effectLst/>
              <a:latin typeface="Segoe UI" pitchFamily="34" charset="0"/>
              <a:ea typeface="+mn-ea"/>
              <a:cs typeface="+mn-cs"/>
            </a:endParaRPr>
          </a:p>
          <a:p>
            <a:pPr marL="384372" lvl="1" indent="-171450" rtl="0" fontAlgn="ctr">
              <a:buFont typeface="Arial" pitchFamily="34" charset="0"/>
              <a:buChar char="•"/>
            </a:pPr>
            <a:r>
              <a:rPr lang="en-US" sz="800" kern="1200" dirty="0" smtClean="0">
                <a:solidFill>
                  <a:schemeClr val="tx1"/>
                </a:solidFill>
                <a:effectLst/>
                <a:latin typeface="Segoe UI" pitchFamily="34" charset="0"/>
                <a:ea typeface="+mn-ea"/>
                <a:cs typeface="+mn-cs"/>
              </a:rPr>
              <a:t>You want to simplify your IT infrastructure</a:t>
            </a:r>
            <a:endParaRPr lang="en-US" sz="800" dirty="0" smtClean="0">
              <a:effectLst/>
            </a:endParaRPr>
          </a:p>
          <a:p>
            <a:pPr marL="384372" lvl="1" indent="-171450" rtl="0" fontAlgn="ctr">
              <a:buFont typeface="Arial" pitchFamily="34" charset="0"/>
              <a:buChar char="•"/>
            </a:pPr>
            <a:r>
              <a:rPr lang="en-US" sz="800" kern="1200" dirty="0" smtClean="0">
                <a:solidFill>
                  <a:schemeClr val="tx1"/>
                </a:solidFill>
                <a:effectLst/>
                <a:latin typeface="Segoe UI" pitchFamily="34" charset="0"/>
                <a:ea typeface="+mn-ea"/>
                <a:cs typeface="+mn-cs"/>
              </a:rPr>
              <a:t>You want to be able to control access to sensitive documents</a:t>
            </a:r>
            <a:endParaRPr lang="en-US" sz="800" dirty="0" smtClean="0">
              <a:effectLst/>
            </a:endParaRPr>
          </a:p>
          <a:p>
            <a:pPr marL="384372" lvl="1" indent="-171450" rtl="0" fontAlgn="ctr">
              <a:buFont typeface="Arial" pitchFamily="34" charset="0"/>
              <a:buChar char="•"/>
            </a:pPr>
            <a:r>
              <a:rPr lang="en-US" sz="800" kern="1200" dirty="0" smtClean="0">
                <a:solidFill>
                  <a:schemeClr val="tx1"/>
                </a:solidFill>
                <a:effectLst/>
                <a:latin typeface="Segoe UI" pitchFamily="34" charset="0"/>
                <a:ea typeface="+mn-ea"/>
                <a:cs typeface="+mn-cs"/>
              </a:rPr>
              <a:t>You want to make sure all the services work with each other out of the box so you can spend less time integrating solutions and more time working on important projects</a:t>
            </a:r>
            <a:endParaRPr lang="en-US" sz="800" dirty="0" smtClean="0">
              <a:effectLst/>
            </a:endParaRPr>
          </a:p>
          <a:p>
            <a:pPr marL="384372" lvl="1" indent="-171450" rtl="0" fontAlgn="ctr">
              <a:buFont typeface="Arial" pitchFamily="34" charset="0"/>
              <a:buChar char="•"/>
            </a:pPr>
            <a:r>
              <a:rPr lang="en-US" sz="800" kern="1200" dirty="0" smtClean="0">
                <a:solidFill>
                  <a:schemeClr val="tx1"/>
                </a:solidFill>
                <a:effectLst/>
                <a:latin typeface="Segoe UI" pitchFamily="34" charset="0"/>
                <a:ea typeface="+mn-ea"/>
                <a:cs typeface="+mn-cs"/>
              </a:rPr>
              <a:t>You need to know that your data is secure and that your systems don’t go down</a:t>
            </a:r>
            <a:endParaRPr lang="en-US" sz="800" dirty="0" smtClean="0">
              <a:effectLst/>
            </a:endParaRPr>
          </a:p>
          <a:p>
            <a:pPr marL="384372" lvl="1" indent="-171450" rtl="0" fontAlgn="ctr">
              <a:buFont typeface="Arial" pitchFamily="34" charset="0"/>
              <a:buChar char="•"/>
            </a:pPr>
            <a:r>
              <a:rPr lang="en-US" sz="800" kern="1200" dirty="0" smtClean="0">
                <a:solidFill>
                  <a:schemeClr val="tx1"/>
                </a:solidFill>
                <a:effectLst/>
                <a:latin typeface="Segoe UI" pitchFamily="34" charset="0"/>
                <a:ea typeface="+mn-ea"/>
                <a:cs typeface="+mn-cs"/>
              </a:rPr>
              <a:t>You need to have a business continuity plan when unfortunate events happen, such as a power outage or natural disaster</a:t>
            </a:r>
            <a:endParaRPr lang="en-US" sz="800" dirty="0" smtClean="0">
              <a:effectLst/>
            </a:endParaRPr>
          </a:p>
          <a:p>
            <a:pPr marL="384372" marR="0" lvl="1" indent="-171450" algn="l" defTabSz="914363" rtl="0" eaLnBrk="1" fontAlgn="ctr" latinLnBrk="0" hangingPunct="1">
              <a:lnSpc>
                <a:spcPct val="90000"/>
              </a:lnSpc>
              <a:spcBef>
                <a:spcPts val="0"/>
              </a:spcBef>
              <a:spcAft>
                <a:spcPts val="333"/>
              </a:spcAft>
              <a:buClrTx/>
              <a:buSzTx/>
              <a:buFont typeface="Arial"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Segoe UI" pitchFamily="34" charset="0"/>
                <a:ea typeface="+mn-ea"/>
                <a:cs typeface="+mn-cs"/>
              </a:rPr>
              <a:t>You want IT-level phone support to be available when you need help</a:t>
            </a:r>
          </a:p>
          <a:p>
            <a:pPr marL="384372" marR="0" lvl="1" indent="-171450" algn="l" defTabSz="914363" rtl="0" eaLnBrk="1" fontAlgn="ctr" latinLnBrk="0" hangingPunct="1">
              <a:lnSpc>
                <a:spcPct val="90000"/>
              </a:lnSpc>
              <a:spcBef>
                <a:spcPts val="0"/>
              </a:spcBef>
              <a:spcAft>
                <a:spcPts val="333"/>
              </a:spcAft>
              <a:buClrTx/>
              <a:buSzTx/>
              <a:buFont typeface="Arial"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Segoe UI" pitchFamily="34" charset="0"/>
                <a:ea typeface="+mn-ea"/>
                <a:cs typeface="+mn-cs"/>
              </a:rPr>
              <a:t>You want to secure all the mobile devices</a:t>
            </a:r>
            <a:endParaRPr kumimoji="0" lang="en-US" sz="800" b="0" i="0" u="none" strike="noStrike" kern="1200" cap="none" spc="0" normalizeH="0" baseline="0" noProof="0" dirty="0" smtClean="0">
              <a:ln>
                <a:noFill/>
              </a:ln>
              <a:solidFill>
                <a:prstClr val="black"/>
              </a:solidFill>
              <a:effectLst/>
              <a:uLnTx/>
              <a:uFillTx/>
              <a:latin typeface="Segoe UI Light" pitchFamily="34" charset="0"/>
            </a:endParaRPr>
          </a:p>
          <a:p>
            <a:endParaRPr lang="en-US" sz="900" kern="1200" baseline="0" dirty="0" smtClean="0">
              <a:solidFill>
                <a:schemeClr val="tx1"/>
              </a:solidFill>
              <a:effectLst/>
              <a:latin typeface="Segoe UI" pitchFamily="34" charset="0"/>
              <a:ea typeface="+mn-ea"/>
              <a:cs typeface="+mn-cs"/>
            </a:endParaRPr>
          </a:p>
          <a:p>
            <a:r>
              <a:rPr lang="en-US" sz="1100" b="1" kern="1200" baseline="0" dirty="0" smtClean="0">
                <a:solidFill>
                  <a:schemeClr val="tx1"/>
                </a:solidFill>
                <a:effectLst/>
                <a:latin typeface="Segoe UI" pitchFamily="34" charset="0"/>
                <a:ea typeface="+mn-ea"/>
                <a:cs typeface="+mn-cs"/>
              </a:rPr>
              <a:t>Benefits of </a:t>
            </a:r>
            <a:r>
              <a:rPr lang="en-US" sz="1100" b="1" kern="1200" dirty="0" smtClean="0">
                <a:solidFill>
                  <a:schemeClr val="tx1"/>
                </a:solidFill>
                <a:effectLst/>
                <a:latin typeface="Segoe UI" pitchFamily="34" charset="0"/>
                <a:ea typeface="+mn-ea"/>
                <a:cs typeface="+mn-cs"/>
              </a:rPr>
              <a:t>Best Value:</a:t>
            </a:r>
            <a:endParaRPr lang="en-US" sz="1100" kern="1200" dirty="0" smtClean="0">
              <a:solidFill>
                <a:schemeClr val="tx1"/>
              </a:solidFill>
              <a:effectLst/>
              <a:latin typeface="Segoe UI" pitchFamily="34" charset="0"/>
              <a:ea typeface="+mn-ea"/>
              <a:cs typeface="+mn-cs"/>
            </a:endParaRPr>
          </a:p>
          <a:p>
            <a:pPr marL="384372" marR="0" lvl="1" indent="-171450" algn="l" defTabSz="914363" rtl="0" eaLnBrk="1" fontAlgn="ctr" latinLnBrk="0" hangingPunct="1">
              <a:lnSpc>
                <a:spcPct val="90000"/>
              </a:lnSpc>
              <a:spcBef>
                <a:spcPts val="0"/>
              </a:spcBef>
              <a:spcAft>
                <a:spcPts val="333"/>
              </a:spcAft>
              <a:buClrTx/>
              <a:buSzTx/>
              <a:buFont typeface="Arial" pitchFamily="34" charset="0"/>
              <a:buChar char="•"/>
              <a:tabLst/>
              <a:defRPr/>
            </a:pPr>
            <a:r>
              <a:rPr lang="en-US" sz="1100" kern="1200" dirty="0" smtClean="0">
                <a:solidFill>
                  <a:schemeClr val="tx1"/>
                </a:solidFill>
                <a:effectLst/>
                <a:latin typeface="Segoe UI" pitchFamily="34" charset="0"/>
                <a:ea typeface="+mn-ea"/>
                <a:cs typeface="+mn-cs"/>
              </a:rPr>
              <a:t>Every dollar counts. You</a:t>
            </a:r>
            <a:r>
              <a:rPr lang="en-US" sz="1100" kern="1200" baseline="0" dirty="0" smtClean="0">
                <a:solidFill>
                  <a:schemeClr val="tx1"/>
                </a:solidFill>
                <a:effectLst/>
                <a:latin typeface="Segoe UI" pitchFamily="34" charset="0"/>
                <a:ea typeface="+mn-ea"/>
                <a:cs typeface="+mn-cs"/>
              </a:rPr>
              <a:t> want the best technology to support the growth of your business</a:t>
            </a:r>
            <a:endParaRPr lang="en-US" sz="1100" kern="1200" dirty="0" smtClean="0">
              <a:solidFill>
                <a:schemeClr val="tx1"/>
              </a:solidFill>
              <a:effectLst/>
              <a:latin typeface="Segoe UI" pitchFamily="34" charset="0"/>
              <a:ea typeface="+mn-ea"/>
              <a:cs typeface="+mn-cs"/>
            </a:endParaRPr>
          </a:p>
          <a:p>
            <a:pPr marL="384372" lvl="1" indent="-171450" rtl="0" fontAlgn="ctr">
              <a:buFont typeface="Arial" pitchFamily="34" charset="0"/>
              <a:buChar char="•"/>
            </a:pPr>
            <a:r>
              <a:rPr lang="en-US" sz="1100" kern="1200" dirty="0" smtClean="0">
                <a:solidFill>
                  <a:schemeClr val="tx1"/>
                </a:solidFill>
                <a:effectLst/>
                <a:latin typeface="Segoe UI" pitchFamily="34" charset="0"/>
                <a:ea typeface="+mn-ea"/>
                <a:cs typeface="+mn-cs"/>
              </a:rPr>
              <a:t>But you also want to make sure you invest in technologies that have the lowest total cost of ownership (TCO) but also the highest return in end-user productivity.</a:t>
            </a:r>
          </a:p>
          <a:p>
            <a:pPr marL="384372" lvl="1" indent="-171450" rtl="0" fontAlgn="ctr">
              <a:buFont typeface="Arial" pitchFamily="34" charset="0"/>
              <a:buChar char="•"/>
            </a:pPr>
            <a:r>
              <a:rPr lang="en-US" sz="1100" kern="1200" dirty="0" smtClean="0">
                <a:solidFill>
                  <a:schemeClr val="tx1"/>
                </a:solidFill>
                <a:effectLst/>
                <a:latin typeface="Segoe UI" pitchFamily="34" charset="0"/>
                <a:ea typeface="+mn-ea"/>
                <a:cs typeface="+mn-cs"/>
              </a:rPr>
              <a:t>You want to have predictability of your IT cost each month and be able to easily scale</a:t>
            </a:r>
            <a:r>
              <a:rPr lang="en-US" sz="1100" kern="1200" baseline="0" dirty="0" smtClean="0">
                <a:solidFill>
                  <a:schemeClr val="tx1"/>
                </a:solidFill>
                <a:effectLst/>
                <a:latin typeface="Segoe UI" pitchFamily="34" charset="0"/>
                <a:ea typeface="+mn-ea"/>
                <a:cs typeface="+mn-cs"/>
              </a:rPr>
              <a:t> up and down.</a:t>
            </a:r>
            <a:endParaRPr lang="en-US" dirty="0" smtClean="0">
              <a:effectLst/>
            </a:endParaRPr>
          </a:p>
          <a:p>
            <a:pPr marL="384372" lvl="1" indent="-171450" rtl="0" fontAlgn="ctr">
              <a:buFont typeface="Arial" pitchFamily="34" charset="0"/>
              <a:buChar char="•"/>
            </a:pPr>
            <a:r>
              <a:rPr lang="en-US" sz="1100" kern="1200" dirty="0" smtClean="0">
                <a:solidFill>
                  <a:schemeClr val="tx1"/>
                </a:solidFill>
                <a:effectLst/>
                <a:latin typeface="Segoe UI" pitchFamily="34" charset="0"/>
                <a:ea typeface="+mn-ea"/>
                <a:cs typeface="+mn-cs"/>
              </a:rPr>
              <a:t>You want to simplify licensing</a:t>
            </a:r>
            <a:r>
              <a:rPr lang="en-US" sz="1100" kern="1200" baseline="0" dirty="0" smtClean="0">
                <a:solidFill>
                  <a:schemeClr val="tx1"/>
                </a:solidFill>
                <a:effectLst/>
                <a:latin typeface="Segoe UI" pitchFamily="34" charset="0"/>
                <a:ea typeface="+mn-ea"/>
                <a:cs typeface="+mn-cs"/>
              </a:rPr>
              <a:t>, and one that supports the proliferation of devices in the workplace</a:t>
            </a:r>
            <a:endParaRPr lang="en-US" sz="1100" kern="1200" dirty="0" smtClean="0">
              <a:solidFill>
                <a:schemeClr val="tx1"/>
              </a:solidFill>
              <a:effectLst/>
              <a:latin typeface="Segoe UI" pitchFamily="34" charset="0"/>
              <a:ea typeface="+mn-ea"/>
              <a:cs typeface="+mn-cs"/>
            </a:endParaRPr>
          </a:p>
          <a:p>
            <a:pPr marL="384372" marR="0" lvl="1" indent="-171450" algn="l" defTabSz="914363" rtl="0" eaLnBrk="1" fontAlgn="ctr" latinLnBrk="0" hangingPunct="1">
              <a:lnSpc>
                <a:spcPct val="90000"/>
              </a:lnSpc>
              <a:spcBef>
                <a:spcPts val="0"/>
              </a:spcBef>
              <a:spcAft>
                <a:spcPts val="333"/>
              </a:spcAft>
              <a:buClrTx/>
              <a:buSzTx/>
              <a:buFont typeface="Arial" pitchFamily="34" charset="0"/>
              <a:buChar char="•"/>
              <a:tabLst/>
              <a:defRPr/>
            </a:pPr>
            <a:r>
              <a:rPr lang="en-US" sz="1100" kern="1200" dirty="0" smtClean="0">
                <a:solidFill>
                  <a:schemeClr val="tx1"/>
                </a:solidFill>
                <a:effectLst/>
                <a:latin typeface="Segoe UI" pitchFamily="34" charset="0"/>
                <a:ea typeface="+mn-ea"/>
                <a:cs typeface="+mn-cs"/>
              </a:rPr>
              <a:t>You don’t want updates and new deployments to be a full-time job</a:t>
            </a:r>
            <a:r>
              <a:rPr lang="en-US" sz="1100" kern="1200" baseline="0" dirty="0" smtClean="0">
                <a:solidFill>
                  <a:schemeClr val="tx1"/>
                </a:solidFill>
                <a:effectLst/>
                <a:latin typeface="Segoe UI" pitchFamily="34" charset="0"/>
                <a:ea typeface="+mn-ea"/>
                <a:cs typeface="+mn-cs"/>
              </a:rPr>
              <a:t> but still want to stay up-to-date to the latest technologies.</a:t>
            </a:r>
            <a:endParaRPr lang="en-US" sz="1100" kern="1200" dirty="0" smtClean="0">
              <a:solidFill>
                <a:schemeClr val="tx1"/>
              </a:solidFill>
              <a:effectLst/>
              <a:latin typeface="Segoe UI" pitchFamily="34" charset="0"/>
              <a:ea typeface="+mn-ea"/>
              <a:cs typeface="+mn-cs"/>
            </a:endParaRPr>
          </a:p>
          <a:p>
            <a:endParaRPr lang="en-US" sz="900" kern="1200" baseline="0" dirty="0" smtClean="0">
              <a:solidFill>
                <a:schemeClr val="tx1"/>
              </a:solidFill>
              <a:effectLst/>
              <a:latin typeface="Segoe UI" pitchFamily="34" charset="0"/>
              <a:ea typeface="+mn-ea"/>
              <a:cs typeface="+mn-cs"/>
            </a:endParaRPr>
          </a:p>
          <a:p>
            <a:pPr marL="146710" indent="-146710">
              <a:spcBef>
                <a:spcPts val="504"/>
              </a:spcBef>
            </a:pPr>
            <a:endParaRPr lang="en-US" spc="-17" dirty="0" smtClean="0">
              <a:solidFill>
                <a:schemeClr val="tx2">
                  <a:lumMod val="50000"/>
                  <a:alpha val="99000"/>
                </a:schemeClr>
              </a:solidFill>
            </a:endParaRPr>
          </a:p>
        </p:txBody>
      </p:sp>
      <p:sp>
        <p:nvSpPr>
          <p:cNvPr id="4" name="Date Placeholder 3"/>
          <p:cNvSpPr>
            <a:spLocks noGrp="1"/>
          </p:cNvSpPr>
          <p:nvPr>
            <p:ph type="dt" idx="10"/>
          </p:nvPr>
        </p:nvSpPr>
        <p:spPr/>
        <p:txBody>
          <a:bodyPr/>
          <a:lstStyle/>
          <a:p>
            <a:fld id="{20FC792F-F8A5-486F-AD55-7D2F47316BE8}" type="datetime1">
              <a:rPr lang="en-US" smtClean="0"/>
              <a:pPr/>
              <a:t>5/22/2013</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9</a:t>
            </a:fld>
            <a:endParaRPr lang="en-US" dirty="0"/>
          </a:p>
        </p:txBody>
      </p:sp>
      <p:sp>
        <p:nvSpPr>
          <p:cNvPr id="6" name="Header Placeholder 5"/>
          <p:cNvSpPr>
            <a:spLocks noGrp="1"/>
          </p:cNvSpPr>
          <p:nvPr>
            <p:ph type="hdr" sz="quarter" idx="12"/>
          </p:nvPr>
        </p:nvSpPr>
        <p:spPr/>
        <p:txBody>
          <a:bodyPr/>
          <a:lstStyle/>
          <a:p>
            <a:r>
              <a:rPr lang="en-US" smtClean="0"/>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1369014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Office 365 Small Business Premium is for small businesses of 1-10 employees</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If you’re familiar with Office 365 P offering today, this is P + the Office client</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It includes business services Lync, Exchange Online and SharePoint (instead of SkyDrive)</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As with Home Premium, customers get the best of Office apps - the apps that are included in Office Professional plus Lync and InfoPath </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Like Home Premium, it is available as a 1 year subscription</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And a subscription allows you to install Office on up to 5 PCs or Macs plus 5 of mobile devices</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But this is a subscription for 1 employee/user</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Small businesses can purchase multiple subscriptions for their employees, with a max of 25 per company</a:t>
            </a:r>
          </a:p>
          <a:p>
            <a:pPr marL="171450" lvl="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It will be available as an FPP license/product</a:t>
            </a:r>
          </a:p>
          <a:p>
            <a:pPr marL="17145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 </a:t>
            </a:r>
          </a:p>
          <a:p>
            <a:pPr marL="171450" indent="-171450">
              <a:buFont typeface="Arial" panose="020B0604020202020204" pitchFamily="34" charset="0"/>
              <a:buChar char="•"/>
            </a:pPr>
            <a:r>
              <a:rPr lang="en-US" sz="1000" kern="1200" dirty="0" smtClean="0">
                <a:solidFill>
                  <a:schemeClr val="tx1"/>
                </a:solidFill>
                <a:effectLst/>
                <a:latin typeface="Segoe UI" pitchFamily="34" charset="0"/>
                <a:ea typeface="+mn-ea"/>
                <a:cs typeface="+mn-cs"/>
              </a:rPr>
              <a:t>What will customers see on the shelf/online?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xmlns="" val="147538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2109542"/>
            <a:ext cx="10240454"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616988" y="4873974"/>
            <a:ext cx="4363274" cy="2046779"/>
          </a:xfrm>
          <a:prstGeom prst="rect">
            <a:avLst/>
          </a:prstGeom>
        </p:spPr>
      </p:pic>
    </p:spTree>
    <p:extLst>
      <p:ext uri="{BB962C8B-B14F-4D97-AF65-F5344CB8AC3E}">
        <p14:creationId xmlns:p14="http://schemas.microsoft.com/office/powerpoint/2010/main" xmlns="" val="5145140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rge &amp; Small Content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6" y="1447801"/>
            <a:ext cx="2438399"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3509659" y="1671272"/>
            <a:ext cx="8166271"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12" name="Title 11"/>
          <p:cNvSpPr>
            <a:spLocks noGrp="1"/>
          </p:cNvSpPr>
          <p:nvPr>
            <p:ph type="title"/>
          </p:nvPr>
        </p:nvSpPr>
        <p:spPr/>
        <p:txBody>
          <a:bodyPr>
            <a:noAutofit/>
          </a:bodyPr>
          <a:lstStyle>
            <a:lvl1pPr>
              <a:defRPr/>
            </a:lvl1pPr>
          </a:lstStyle>
          <a:p>
            <a:r>
              <a:rPr lang="en-US" dirty="0"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82915" y="6021143"/>
            <a:ext cx="1763728" cy="813816"/>
          </a:xfrm>
          <a:prstGeom prst="rect">
            <a:avLst/>
          </a:prstGeom>
        </p:spPr>
      </p:pic>
    </p:spTree>
    <p:extLst>
      <p:ext uri="{BB962C8B-B14F-4D97-AF65-F5344CB8AC3E}">
        <p14:creationId xmlns:p14="http://schemas.microsoft.com/office/powerpoint/2010/main" xmlns="" val="22663798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12" name="Title 11"/>
          <p:cNvSpPr>
            <a:spLocks noGrp="1"/>
          </p:cNvSpPr>
          <p:nvPr>
            <p:ph type="title"/>
          </p:nvPr>
        </p:nvSpPr>
        <p:spPr/>
        <p:txBody>
          <a:bodyPr>
            <a:noAutofit/>
          </a:bodyPr>
          <a:lstStyle>
            <a:lvl1pPr>
              <a:defRPr/>
            </a:lvl1pPr>
          </a:lstStyle>
          <a:p>
            <a:r>
              <a:rPr lang="en-US" dirty="0"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82915" y="6021143"/>
            <a:ext cx="1763728" cy="813816"/>
          </a:xfrm>
          <a:prstGeom prst="rect">
            <a:avLst/>
          </a:prstGeom>
        </p:spPr>
      </p:pic>
    </p:spTree>
    <p:extLst>
      <p:ext uri="{BB962C8B-B14F-4D97-AF65-F5344CB8AC3E}">
        <p14:creationId xmlns:p14="http://schemas.microsoft.com/office/powerpoint/2010/main" xmlns="" val="30847581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82915" y="6021143"/>
            <a:ext cx="1763728" cy="813816"/>
          </a:xfrm>
          <a:prstGeom prst="rect">
            <a:avLst/>
          </a:prstGeom>
        </p:spPr>
      </p:pic>
    </p:spTree>
    <p:extLst>
      <p:ext uri="{BB962C8B-B14F-4D97-AF65-F5344CB8AC3E}">
        <p14:creationId xmlns:p14="http://schemas.microsoft.com/office/powerpoint/2010/main" xmlns="" val="21282276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82915" y="6021143"/>
            <a:ext cx="1763728" cy="813816"/>
          </a:xfrm>
          <a:prstGeom prst="rect">
            <a:avLst/>
          </a:prstGeom>
        </p:spPr>
      </p:pic>
    </p:spTree>
    <p:extLst>
      <p:ext uri="{BB962C8B-B14F-4D97-AF65-F5344CB8AC3E}">
        <p14:creationId xmlns:p14="http://schemas.microsoft.com/office/powerpoint/2010/main" xmlns="" val="22586032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7" y="0"/>
            <a:ext cx="598802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233764"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82915" y="6021143"/>
            <a:ext cx="1763728" cy="813816"/>
          </a:xfrm>
          <a:prstGeom prst="rect">
            <a:avLst/>
          </a:prstGeom>
        </p:spPr>
      </p:pic>
    </p:spTree>
    <p:extLst>
      <p:ext uri="{BB962C8B-B14F-4D97-AF65-F5344CB8AC3E}">
        <p14:creationId xmlns:p14="http://schemas.microsoft.com/office/powerpoint/2010/main" xmlns="" val="38183448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82915" y="6021143"/>
            <a:ext cx="1763728" cy="813816"/>
          </a:xfrm>
          <a:prstGeom prst="rect">
            <a:avLst/>
          </a:prstGeom>
        </p:spPr>
      </p:pic>
    </p:spTree>
    <p:extLst>
      <p:ext uri="{BB962C8B-B14F-4D97-AF65-F5344CB8AC3E}">
        <p14:creationId xmlns:p14="http://schemas.microsoft.com/office/powerpoint/2010/main" xmlns="" val="133703038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8968" y="0"/>
            <a:ext cx="622303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95967" y="6014914"/>
            <a:ext cx="1739313" cy="815899"/>
          </a:xfrm>
          <a:prstGeom prst="rect">
            <a:avLst/>
          </a:prstGeom>
        </p:spPr>
      </p:pic>
    </p:spTree>
    <p:extLst>
      <p:ext uri="{BB962C8B-B14F-4D97-AF65-F5344CB8AC3E}">
        <p14:creationId xmlns:p14="http://schemas.microsoft.com/office/powerpoint/2010/main" xmlns="" val="14800206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520836" y="1358054"/>
            <a:ext cx="11155093" cy="2863073"/>
          </a:xfrm>
          <a:prstGeom prst="rect">
            <a:avLst/>
          </a:prstGeom>
        </p:spPr>
        <p:txBody>
          <a:bodyPr>
            <a:normAutofit/>
          </a:bodyPr>
          <a:lstStyle>
            <a:lvl1pPr marL="0" indent="0">
              <a:lnSpc>
                <a:spcPct val="90000"/>
              </a:lnSpc>
              <a:buNone/>
              <a:defRPr sz="6400">
                <a:gradFill>
                  <a:gsLst>
                    <a:gs pos="100000">
                      <a:schemeClr val="tx2"/>
                    </a:gs>
                    <a:gs pos="0">
                      <a:schemeClr val="tx2"/>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1"/>
            <a:ext cx="11155093" cy="470747"/>
          </a:xfrm>
          <a:prstGeom prst="rect">
            <a:avLst/>
          </a:prstGeom>
        </p:spPr>
        <p:txBody>
          <a:bodyPr>
            <a:normAutofit/>
          </a:bodyPr>
          <a:lstStyle>
            <a:lvl1pPr marL="0" indent="0">
              <a:lnSpc>
                <a:spcPct val="90000"/>
              </a:lnSpc>
              <a:buNone/>
              <a:defRPr sz="3600">
                <a:gradFill>
                  <a:gsLst>
                    <a:gs pos="100000">
                      <a:schemeClr val="bg2"/>
                    </a:gs>
                    <a:gs pos="0">
                      <a:schemeClr val="bg2"/>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82915" y="6021143"/>
            <a:ext cx="1763728" cy="813816"/>
          </a:xfrm>
          <a:prstGeom prst="rect">
            <a:avLst/>
          </a:prstGeom>
        </p:spPr>
      </p:pic>
    </p:spTree>
    <p:extLst>
      <p:ext uri="{BB962C8B-B14F-4D97-AF65-F5344CB8AC3E}">
        <p14:creationId xmlns:p14="http://schemas.microsoft.com/office/powerpoint/2010/main" xmlns="" val="1307220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1" y="857250"/>
            <a:ext cx="12192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6" y="1358054"/>
            <a:ext cx="11155093"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1"/>
            <a:ext cx="11155093"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82915" y="6021143"/>
            <a:ext cx="1763728" cy="813816"/>
          </a:xfrm>
          <a:prstGeom prst="rect">
            <a:avLst/>
          </a:prstGeom>
        </p:spPr>
      </p:pic>
    </p:spTree>
    <p:extLst>
      <p:ext uri="{BB962C8B-B14F-4D97-AF65-F5344CB8AC3E}">
        <p14:creationId xmlns:p14="http://schemas.microsoft.com/office/powerpoint/2010/main" xmlns="" val="1419341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82915" y="6021143"/>
            <a:ext cx="1763728" cy="813816"/>
          </a:xfrm>
          <a:prstGeom prst="rect">
            <a:avLst/>
          </a:prstGeom>
        </p:spPr>
      </p:pic>
    </p:spTree>
    <p:extLst>
      <p:ext uri="{BB962C8B-B14F-4D97-AF65-F5344CB8AC3E}">
        <p14:creationId xmlns:p14="http://schemas.microsoft.com/office/powerpoint/2010/main" xmlns="" val="354472823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819604"/>
            <a:ext cx="11151917"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95967" y="6014914"/>
            <a:ext cx="1739313" cy="815899"/>
          </a:xfrm>
          <a:prstGeom prst="rect">
            <a:avLst/>
          </a:prstGeom>
        </p:spPr>
      </p:pic>
    </p:spTree>
    <p:extLst>
      <p:ext uri="{BB962C8B-B14F-4D97-AF65-F5344CB8AC3E}">
        <p14:creationId xmlns:p14="http://schemas.microsoft.com/office/powerpoint/2010/main" xmlns="" val="3189667792"/>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0491444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1"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3" y="1447801"/>
            <a:ext cx="11155093"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44903233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xmlns="" val="107494421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800"/>
            <a:ext cx="11151917"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05532117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With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stretch>
            <a:fillRect/>
          </a:stretch>
        </p:blipFill>
        <p:spPr>
          <a:xfrm>
            <a:off x="10701869" y="6301223"/>
            <a:ext cx="1490133" cy="548317"/>
          </a:xfrm>
          <a:prstGeom prst="rect">
            <a:avLst/>
          </a:prstGeom>
        </p:spPr>
      </p:pic>
    </p:spTree>
    <p:extLst>
      <p:ext uri="{BB962C8B-B14F-4D97-AF65-F5344CB8AC3E}">
        <p14:creationId xmlns:p14="http://schemas.microsoft.com/office/powerpoint/2010/main" xmlns="" val="70024811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Orange">
    <p:bg>
      <p:bgPr>
        <a:solidFill>
          <a:srgbClr val="EB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2109542"/>
            <a:ext cx="10240454"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95967" y="6014914"/>
            <a:ext cx="1739313" cy="815899"/>
          </a:xfrm>
          <a:prstGeom prst="rect">
            <a:avLst/>
          </a:prstGeom>
        </p:spPr>
      </p:pic>
    </p:spTree>
    <p:extLst>
      <p:ext uri="{BB962C8B-B14F-4D97-AF65-F5344CB8AC3E}">
        <p14:creationId xmlns:p14="http://schemas.microsoft.com/office/powerpoint/2010/main" xmlns="" val="380608084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2109542"/>
            <a:ext cx="10240454"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95967" y="6014914"/>
            <a:ext cx="1739313" cy="815899"/>
          </a:xfrm>
          <a:prstGeom prst="rect">
            <a:avLst/>
          </a:prstGeom>
        </p:spPr>
      </p:pic>
    </p:spTree>
    <p:extLst>
      <p:ext uri="{BB962C8B-B14F-4D97-AF65-F5344CB8AC3E}">
        <p14:creationId xmlns:p14="http://schemas.microsoft.com/office/powerpoint/2010/main" xmlns="" val="24545462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2109542"/>
            <a:ext cx="10240454"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95967" y="6014914"/>
            <a:ext cx="1739313" cy="815899"/>
          </a:xfrm>
          <a:prstGeom prst="rect">
            <a:avLst/>
          </a:prstGeom>
        </p:spPr>
      </p:pic>
    </p:spTree>
    <p:extLst>
      <p:ext uri="{BB962C8B-B14F-4D97-AF65-F5344CB8AC3E}">
        <p14:creationId xmlns:p14="http://schemas.microsoft.com/office/powerpoint/2010/main" xmlns="" val="46679165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2109542"/>
            <a:ext cx="10240454"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95967" y="6014914"/>
            <a:ext cx="1739313" cy="815899"/>
          </a:xfrm>
          <a:prstGeom prst="rect">
            <a:avLst/>
          </a:prstGeom>
        </p:spPr>
      </p:pic>
    </p:spTree>
    <p:extLst>
      <p:ext uri="{BB962C8B-B14F-4D97-AF65-F5344CB8AC3E}">
        <p14:creationId xmlns:p14="http://schemas.microsoft.com/office/powerpoint/2010/main" xmlns="" val="101560082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unchy Slide Orange">
    <p:bg>
      <p:bgPr>
        <a:solidFill>
          <a:srgbClr val="EB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819604"/>
            <a:ext cx="11151917"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95967" y="6014914"/>
            <a:ext cx="1739313" cy="815899"/>
          </a:xfrm>
          <a:prstGeom prst="rect">
            <a:avLst/>
          </a:prstGeom>
        </p:spPr>
      </p:pic>
    </p:spTree>
    <p:extLst>
      <p:ext uri="{BB962C8B-B14F-4D97-AF65-F5344CB8AC3E}">
        <p14:creationId xmlns:p14="http://schemas.microsoft.com/office/powerpoint/2010/main" xmlns="" val="197485948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p14="http://schemas.microsoft.com/office/powerpoint/2010/main" xmlns="" val="208993857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nchy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819604"/>
            <a:ext cx="11151917"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95967" y="6014914"/>
            <a:ext cx="1739313" cy="815899"/>
          </a:xfrm>
          <a:prstGeom prst="rect">
            <a:avLst/>
          </a:prstGeom>
        </p:spPr>
      </p:pic>
    </p:spTree>
    <p:extLst>
      <p:ext uri="{BB962C8B-B14F-4D97-AF65-F5344CB8AC3E}">
        <p14:creationId xmlns:p14="http://schemas.microsoft.com/office/powerpoint/2010/main" xmlns="" val="168437434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nchy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819604"/>
            <a:ext cx="11151917"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95967" y="6014914"/>
            <a:ext cx="1739313" cy="815899"/>
          </a:xfrm>
          <a:prstGeom prst="rect">
            <a:avLst/>
          </a:prstGeom>
        </p:spPr>
      </p:pic>
    </p:spTree>
    <p:extLst>
      <p:ext uri="{BB962C8B-B14F-4D97-AF65-F5344CB8AC3E}">
        <p14:creationId xmlns:p14="http://schemas.microsoft.com/office/powerpoint/2010/main" xmlns="" val="316450964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nchy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819604"/>
            <a:ext cx="11151917"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95967" y="6014914"/>
            <a:ext cx="1739313" cy="815899"/>
          </a:xfrm>
          <a:prstGeom prst="rect">
            <a:avLst/>
          </a:prstGeom>
        </p:spPr>
      </p:pic>
    </p:spTree>
    <p:extLst>
      <p:ext uri="{BB962C8B-B14F-4D97-AF65-F5344CB8AC3E}">
        <p14:creationId xmlns:p14="http://schemas.microsoft.com/office/powerpoint/2010/main" xmlns="" val="427438899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Slide Orange">
    <p:bg>
      <p:bgPr>
        <a:solidFill>
          <a:srgbClr val="EB3C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9654390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Slide Green">
    <p:bg>
      <p:bgPr>
        <a:solidFill>
          <a:srgbClr val="00723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4974302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Blue">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5847341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Purple">
    <p:bg>
      <p:bgPr>
        <a:solidFill>
          <a:srgbClr val="68217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944164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82915" y="6021143"/>
            <a:ext cx="1763728" cy="813816"/>
          </a:xfrm>
          <a:prstGeom prst="rect">
            <a:avLst/>
          </a:prstGeom>
        </p:spPr>
      </p:pic>
    </p:spTree>
    <p:extLst>
      <p:ext uri="{BB962C8B-B14F-4D97-AF65-F5344CB8AC3E}">
        <p14:creationId xmlns:p14="http://schemas.microsoft.com/office/powerpoint/2010/main" xmlns="" val="369158040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82915" y="6021143"/>
            <a:ext cx="1763728" cy="813816"/>
          </a:xfrm>
          <a:prstGeom prst="rect">
            <a:avLst/>
          </a:prstGeom>
        </p:spPr>
      </p:pic>
    </p:spTree>
    <p:extLst>
      <p:ext uri="{BB962C8B-B14F-4D97-AF65-F5344CB8AC3E}">
        <p14:creationId xmlns:p14="http://schemas.microsoft.com/office/powerpoint/2010/main" xmlns="" val="301463754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82915" y="6021143"/>
            <a:ext cx="1763728" cy="813816"/>
          </a:xfrm>
          <a:prstGeom prst="rect">
            <a:avLst/>
          </a:prstGeom>
        </p:spPr>
      </p:pic>
    </p:spTree>
    <p:extLst>
      <p:ext uri="{BB962C8B-B14F-4D97-AF65-F5344CB8AC3E}">
        <p14:creationId xmlns:p14="http://schemas.microsoft.com/office/powerpoint/2010/main" xmlns="" val="173702273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82915" y="6021143"/>
            <a:ext cx="1763728" cy="813816"/>
          </a:xfrm>
          <a:prstGeom prst="rect">
            <a:avLst/>
          </a:prstGeom>
        </p:spPr>
      </p:pic>
    </p:spTree>
    <p:extLst>
      <p:ext uri="{BB962C8B-B14F-4D97-AF65-F5344CB8AC3E}">
        <p14:creationId xmlns:p14="http://schemas.microsoft.com/office/powerpoint/2010/main" xmlns="" val="172389417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82915" y="6021143"/>
            <a:ext cx="1763728" cy="813816"/>
          </a:xfrm>
          <a:prstGeom prst="rect">
            <a:avLst/>
          </a:prstGeom>
        </p:spPr>
      </p:pic>
    </p:spTree>
    <p:extLst>
      <p:ext uri="{BB962C8B-B14F-4D97-AF65-F5344CB8AC3E}">
        <p14:creationId xmlns:p14="http://schemas.microsoft.com/office/powerpoint/2010/main" xmlns="" val="3415139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279563" y="1447801"/>
            <a:ext cx="5396365"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Click to edit Master text styles</a:t>
            </a:r>
          </a:p>
          <a:p>
            <a:pPr marL="520700" marR="0" lvl="1" indent="-2286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85800" marR="0" lvl="2"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63600" marR="0" lvl="3" indent="-1778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28700" marR="0" lvl="4"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182915" y="6021143"/>
            <a:ext cx="1763728" cy="813816"/>
          </a:xfrm>
          <a:prstGeom prst="rect">
            <a:avLst/>
          </a:prstGeom>
        </p:spPr>
      </p:pic>
    </p:spTree>
    <p:extLst>
      <p:ext uri="{BB962C8B-B14F-4D97-AF65-F5344CB8AC3E}">
        <p14:creationId xmlns:p14="http://schemas.microsoft.com/office/powerpoint/2010/main" xmlns="" val="168979606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783537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4" r:id="rId23"/>
    <p:sldLayoutId id="2147483698" r:id="rId24"/>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85221928"/>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hyperlink" Target="http://www.office365premium.cz/"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8.jpe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5.jpe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5154" y="1688592"/>
            <a:ext cx="10618796" cy="2740978"/>
          </a:xfrm>
        </p:spPr>
        <p:txBody>
          <a:bodyPr/>
          <a:lstStyle/>
          <a:p>
            <a:r>
              <a:rPr lang="cs-CZ" sz="6600" dirty="0"/>
              <a:t>Nový </a:t>
            </a:r>
            <a:r>
              <a:rPr lang="cs-CZ" sz="6600" dirty="0" smtClean="0"/>
              <a:t>Office přichází</a:t>
            </a:r>
            <a:br>
              <a:rPr lang="cs-CZ" sz="6600" dirty="0" smtClean="0"/>
            </a:br>
            <a:r>
              <a:rPr lang="cs-CZ" sz="6600" dirty="0" smtClean="0"/>
              <a:t/>
            </a:r>
            <a:br>
              <a:rPr lang="cs-CZ" sz="6600" dirty="0" smtClean="0"/>
            </a:br>
            <a:endParaRPr lang="en-US" sz="6600" dirty="0"/>
          </a:p>
        </p:txBody>
      </p:sp>
      <p:sp>
        <p:nvSpPr>
          <p:cNvPr id="3" name="Text Placeholder 1"/>
          <p:cNvSpPr>
            <a:spLocks noGrp="1"/>
          </p:cNvSpPr>
          <p:nvPr>
            <p:ph type="body" sz="quarter" idx="12"/>
          </p:nvPr>
        </p:nvSpPr>
        <p:spPr>
          <a:xfrm>
            <a:off x="942480" y="4086727"/>
            <a:ext cx="6081172" cy="1624959"/>
          </a:xfrm>
        </p:spPr>
        <p:txBody>
          <a:bodyPr/>
          <a:lstStyle/>
          <a:p>
            <a:r>
              <a:rPr lang="cs-CZ" dirty="0" smtClean="0"/>
              <a:t>Lukáš Jírový </a:t>
            </a:r>
          </a:p>
          <a:p>
            <a:r>
              <a:rPr lang="cs-CZ" dirty="0" smtClean="0"/>
              <a:t>Distribution account manager </a:t>
            </a:r>
          </a:p>
          <a:p>
            <a:r>
              <a:rPr lang="cs-CZ" dirty="0" smtClean="0"/>
              <a:t>Microsoft s.r.o.</a:t>
            </a:r>
            <a:endParaRPr lang="en-US" dirty="0" smtClean="0"/>
          </a:p>
        </p:txBody>
      </p:sp>
    </p:spTree>
    <p:extLst>
      <p:ext uri="{BB962C8B-B14F-4D97-AF65-F5344CB8AC3E}">
        <p14:creationId xmlns:p14="http://schemas.microsoft.com/office/powerpoint/2010/main" xmlns="" val="16520819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1" y="228603"/>
            <a:ext cx="11669712" cy="747897"/>
          </a:xfrm>
        </p:spPr>
        <p:txBody>
          <a:bodyPr/>
          <a:lstStyle/>
          <a:p>
            <a:r>
              <a:rPr lang="en-US" dirty="0"/>
              <a:t>Office 365 </a:t>
            </a:r>
            <a:r>
              <a:rPr lang="cs-CZ" dirty="0"/>
              <a:t>pro malé organizace</a:t>
            </a:r>
            <a:endParaRPr 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0895" y="1089850"/>
            <a:ext cx="3997788" cy="55969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Rectangular Callout 21"/>
          <p:cNvSpPr/>
          <p:nvPr/>
        </p:nvSpPr>
        <p:spPr bwMode="auto">
          <a:xfrm>
            <a:off x="6107074" y="1417123"/>
            <a:ext cx="5227923" cy="2006730"/>
          </a:xfrm>
          <a:prstGeom prst="wedgeRectCallout">
            <a:avLst>
              <a:gd name="adj1" fmla="val -76142"/>
              <a:gd name="adj2" fmla="val 46891"/>
            </a:avLst>
          </a:prstGeom>
          <a:solidFill>
            <a:srgbClr val="FF53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p:cNvSpPr txBox="1"/>
          <p:nvPr/>
        </p:nvSpPr>
        <p:spPr>
          <a:xfrm>
            <a:off x="6381795" y="1907866"/>
            <a:ext cx="4699966" cy="1231106"/>
          </a:xfrm>
          <a:prstGeom prst="rect">
            <a:avLst/>
          </a:prstGeom>
          <a:noFill/>
        </p:spPr>
        <p:txBody>
          <a:bodyPr wrap="square" lIns="0" tIns="0" rIns="0" bIns="0" rtlCol="0">
            <a:spAutoFit/>
          </a:bodyPr>
          <a:lstStyle/>
          <a:p>
            <a:pPr marL="0" lvl="2">
              <a:tabLst>
                <a:tab pos="519113" algn="l"/>
              </a:tabLst>
            </a:pPr>
            <a:r>
              <a:rPr lang="en-US" sz="2000" spc="-70" dirty="0">
                <a:solidFill>
                  <a:srgbClr val="FFFFFF"/>
                </a:solidFill>
              </a:rPr>
              <a:t>5 PCs </a:t>
            </a:r>
            <a:r>
              <a:rPr lang="cs-CZ" sz="2000" spc="-70" dirty="0">
                <a:solidFill>
                  <a:srgbClr val="FFFFFF"/>
                </a:solidFill>
              </a:rPr>
              <a:t>nebo</a:t>
            </a:r>
            <a:r>
              <a:rPr lang="en-US" sz="2000" spc="-70" dirty="0">
                <a:solidFill>
                  <a:srgbClr val="FFFFFF"/>
                </a:solidFill>
              </a:rPr>
              <a:t> Mac + 5 </a:t>
            </a:r>
            <a:r>
              <a:rPr lang="cs-CZ" sz="2000" spc="-70" dirty="0">
                <a:solidFill>
                  <a:srgbClr val="FFFFFF"/>
                </a:solidFill>
              </a:rPr>
              <a:t>mobilních zařízení</a:t>
            </a:r>
            <a:endParaRPr lang="en-US" sz="2000" spc="-70" dirty="0">
              <a:solidFill>
                <a:srgbClr val="FFFFFF"/>
              </a:solidFill>
            </a:endParaRPr>
          </a:p>
          <a:p>
            <a:pPr marL="0" lvl="2">
              <a:tabLst>
                <a:tab pos="519113" algn="l"/>
              </a:tabLst>
            </a:pPr>
            <a:r>
              <a:rPr lang="en-US" sz="2000" spc="-70" dirty="0">
                <a:solidFill>
                  <a:srgbClr val="FFFFFF"/>
                </a:solidFill>
              </a:rPr>
              <a:t>Lync, Exchange, SharePoint</a:t>
            </a:r>
          </a:p>
          <a:p>
            <a:pPr marL="0" lvl="2">
              <a:tabLst>
                <a:tab pos="519113" algn="l"/>
              </a:tabLst>
            </a:pPr>
            <a:r>
              <a:rPr lang="cs-CZ" sz="2000" spc="-70" dirty="0">
                <a:solidFill>
                  <a:srgbClr val="FFFFFF"/>
                </a:solidFill>
              </a:rPr>
              <a:t>Nástroje na editaci webů</a:t>
            </a:r>
            <a:br>
              <a:rPr lang="cs-CZ" sz="2000" spc="-70" dirty="0">
                <a:solidFill>
                  <a:srgbClr val="FFFFFF"/>
                </a:solidFill>
              </a:rPr>
            </a:br>
            <a:r>
              <a:rPr lang="cs-CZ" sz="2000" spc="-70" dirty="0">
                <a:solidFill>
                  <a:srgbClr val="FFFFFF"/>
                </a:solidFill>
              </a:rPr>
              <a:t>Videokonference v HD kvalitě</a:t>
            </a:r>
            <a:endParaRPr lang="en-US" sz="2000" spc="-70" dirty="0">
              <a:solidFill>
                <a:srgbClr val="FFFFFF"/>
              </a:solidFill>
            </a:endParaRPr>
          </a:p>
        </p:txBody>
      </p:sp>
      <p:sp>
        <p:nvSpPr>
          <p:cNvPr id="26" name="Rectangular Callout 25"/>
          <p:cNvSpPr/>
          <p:nvPr/>
        </p:nvSpPr>
        <p:spPr bwMode="auto">
          <a:xfrm>
            <a:off x="6108632" y="3540750"/>
            <a:ext cx="5227923" cy="1360552"/>
          </a:xfrm>
          <a:prstGeom prst="wedgeRectCallout">
            <a:avLst>
              <a:gd name="adj1" fmla="val -70627"/>
              <a:gd name="adj2" fmla="val -2250"/>
            </a:avLst>
          </a:prstGeom>
          <a:solidFill>
            <a:srgbClr val="FF53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p:cNvSpPr txBox="1"/>
          <p:nvPr/>
        </p:nvSpPr>
        <p:spPr>
          <a:xfrm>
            <a:off x="6383352" y="3760907"/>
            <a:ext cx="4922768" cy="923330"/>
          </a:xfrm>
          <a:prstGeom prst="rect">
            <a:avLst/>
          </a:prstGeom>
          <a:noFill/>
        </p:spPr>
        <p:txBody>
          <a:bodyPr wrap="square" lIns="0" tIns="0" rIns="0" bIns="0" rtlCol="0">
            <a:spAutoFit/>
          </a:bodyPr>
          <a:lstStyle/>
          <a:p>
            <a:pPr marL="0" lvl="2"/>
            <a:r>
              <a:rPr lang="cs-CZ" sz="2000" spc="-70" dirty="0">
                <a:solidFill>
                  <a:srgbClr val="FFFFFF"/>
                </a:solidFill>
              </a:rPr>
              <a:t>Roční předplatné</a:t>
            </a:r>
            <a:endParaRPr lang="en-US" sz="2000" spc="-70" dirty="0">
              <a:solidFill>
                <a:srgbClr val="FFFFFF"/>
              </a:solidFill>
            </a:endParaRPr>
          </a:p>
          <a:p>
            <a:pPr marL="0" lvl="2"/>
            <a:r>
              <a:rPr lang="cs-CZ" sz="2000" spc="-70" dirty="0">
                <a:solidFill>
                  <a:srgbClr val="FFFFFF"/>
                </a:solidFill>
              </a:rPr>
              <a:t>Minimálně 1 uživatel</a:t>
            </a:r>
            <a:endParaRPr lang="en-US" sz="2000" spc="-70" dirty="0">
              <a:solidFill>
                <a:srgbClr val="FFFFFF"/>
              </a:solidFill>
            </a:endParaRPr>
          </a:p>
          <a:p>
            <a:pPr marL="0" lvl="2"/>
            <a:r>
              <a:rPr lang="cs-CZ" sz="2000" spc="-70" dirty="0">
                <a:solidFill>
                  <a:srgbClr val="FFFFFF"/>
                </a:solidFill>
              </a:rPr>
              <a:t>Maximálně 25 uživatelů</a:t>
            </a:r>
            <a:endParaRPr lang="en-US" sz="2000" spc="-70" dirty="0">
              <a:solidFill>
                <a:srgbClr val="FFFFFF"/>
              </a:solidFill>
            </a:endParaRPr>
          </a:p>
        </p:txBody>
      </p:sp>
      <p:sp>
        <p:nvSpPr>
          <p:cNvPr id="28" name="Rectangular Callout 27"/>
          <p:cNvSpPr/>
          <p:nvPr/>
        </p:nvSpPr>
        <p:spPr bwMode="auto">
          <a:xfrm>
            <a:off x="6107073" y="5018080"/>
            <a:ext cx="5227923" cy="1683662"/>
          </a:xfrm>
          <a:prstGeom prst="wedgeRectCallout">
            <a:avLst>
              <a:gd name="adj1" fmla="val -74763"/>
              <a:gd name="adj2" fmla="val -62108"/>
            </a:avLst>
          </a:prstGeom>
          <a:solidFill>
            <a:srgbClr val="FF53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TextBox 28"/>
          <p:cNvSpPr txBox="1"/>
          <p:nvPr/>
        </p:nvSpPr>
        <p:spPr>
          <a:xfrm>
            <a:off x="6407432" y="5483987"/>
            <a:ext cx="5048221" cy="615553"/>
          </a:xfrm>
          <a:prstGeom prst="rect">
            <a:avLst/>
          </a:prstGeom>
          <a:noFill/>
        </p:spPr>
        <p:txBody>
          <a:bodyPr wrap="square" lIns="0" tIns="0" rIns="0" bIns="0" rtlCol="0">
            <a:spAutoFit/>
          </a:bodyPr>
          <a:lstStyle/>
          <a:p>
            <a:pPr marL="0" lvl="2"/>
            <a:r>
              <a:rPr lang="cs-CZ" sz="2000" spc="-70" dirty="0">
                <a:solidFill>
                  <a:srgbClr val="FFFFFF"/>
                </a:solidFill>
              </a:rPr>
              <a:t>Aplikace sady Office Professional</a:t>
            </a:r>
          </a:p>
          <a:p>
            <a:pPr marL="0" lvl="2"/>
            <a:r>
              <a:rPr lang="cs-CZ" sz="2000" spc="-70" dirty="0">
                <a:solidFill>
                  <a:srgbClr val="FFFFFF"/>
                </a:solidFill>
              </a:rPr>
              <a:t>Vždy nová verze</a:t>
            </a:r>
            <a:endParaRPr lang="en-US" sz="2000" spc="-70" dirty="0">
              <a:solidFill>
                <a:srgbClr val="FFFFFF"/>
              </a:solidFill>
            </a:endParaRPr>
          </a:p>
        </p:txBody>
      </p:sp>
      <p:sp>
        <p:nvSpPr>
          <p:cNvPr id="3" name="Slide Number Placeholder 2"/>
          <p:cNvSpPr>
            <a:spLocks noGrp="1"/>
          </p:cNvSpPr>
          <p:nvPr>
            <p:ph type="sldNum" sz="quarter" idx="4294967295"/>
          </p:nvPr>
        </p:nvSpPr>
        <p:spPr>
          <a:xfrm>
            <a:off x="522288" y="6399557"/>
            <a:ext cx="560686" cy="219456"/>
          </a:xfrm>
          <a:prstGeom prst="rect">
            <a:avLst/>
          </a:prstGeom>
        </p:spPr>
        <p:txBody>
          <a:bodyPr/>
          <a:lstStyle/>
          <a:p>
            <a:fld id="{727B4C2D-45E2-4621-8491-2995EB46A674}" type="slidenum">
              <a:rPr lang="en-US" smtClean="0">
                <a:gradFill>
                  <a:gsLst>
                    <a:gs pos="100000">
                      <a:srgbClr val="797A7D"/>
                    </a:gs>
                    <a:gs pos="0">
                      <a:srgbClr val="797A7D"/>
                    </a:gs>
                  </a:gsLst>
                  <a:lin ang="5400000" scaled="0"/>
                </a:gradFill>
              </a:rPr>
              <a:pPr/>
              <a:t>10</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xmlns="" val="25444214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2" descr="C:\Users\user\Pictures\Work pics and images\Media Bank downloads\Pics\2012\MSC12_Perry_0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flipH="1">
            <a:off x="2767828" y="2385394"/>
            <a:ext cx="2142252" cy="1658087"/>
          </a:xfrm>
          <a:prstGeom prst="rect">
            <a:avLst/>
          </a:prstGeom>
          <a:noFill/>
          <a:extLst>
            <a:ext uri="{909E8E84-426E-40DD-AFC4-6F175D3DCCD1}">
              <a14:hiddenFill xmlns:a14="http://schemas.microsoft.com/office/drawing/2010/main" xmlns="">
                <a:solidFill>
                  <a:srgbClr val="FFFFFF"/>
                </a:solidFill>
              </a14:hiddenFill>
            </a:ext>
          </a:extLst>
        </p:spPr>
      </p:pic>
      <p:sp>
        <p:nvSpPr>
          <p:cNvPr id="62" name="Rectangle 61"/>
          <p:cNvSpPr/>
          <p:nvPr/>
        </p:nvSpPr>
        <p:spPr bwMode="auto">
          <a:xfrm>
            <a:off x="2767829" y="1901664"/>
            <a:ext cx="2142261" cy="39801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0" rIns="45720" bIns="0" numCol="1" spcCol="0" rtlCol="0" fromWordArt="0" anchor="ctr" anchorCtr="0" forceAA="0" compatLnSpc="1">
            <a:prstTxWarp prst="textNoShape">
              <a:avLst/>
            </a:prstTxWarp>
            <a:noAutofit/>
          </a:bodyPr>
          <a:lstStyle/>
          <a:p>
            <a:pPr defTabSz="1218535" fontAlgn="base">
              <a:lnSpc>
                <a:spcPct val="80000"/>
              </a:lnSpc>
              <a:spcBef>
                <a:spcPct val="0"/>
              </a:spcBef>
              <a:spcAft>
                <a:spcPct val="0"/>
              </a:spcAft>
            </a:pPr>
            <a:r>
              <a:rPr lang="en-US" sz="1900" spc="-67" dirty="0">
                <a:gradFill>
                  <a:gsLst>
                    <a:gs pos="0">
                      <a:srgbClr val="FFFFFF"/>
                    </a:gs>
                    <a:gs pos="100000">
                      <a:srgbClr val="FFFFFF"/>
                    </a:gs>
                  </a:gsLst>
                  <a:lin ang="5400000" scaled="0"/>
                </a:gradFill>
                <a:ea typeface="Segoe UI" pitchFamily="34" charset="0"/>
                <a:cs typeface="Segoe UI" pitchFamily="34" charset="0"/>
              </a:rPr>
              <a:t>Midsize Business</a:t>
            </a:r>
          </a:p>
        </p:txBody>
      </p:sp>
      <p:sp>
        <p:nvSpPr>
          <p:cNvPr id="6" name="printing mask"/>
          <p:cNvSpPr/>
          <p:nvPr/>
        </p:nvSpPr>
        <p:spPr bwMode="auto">
          <a:xfrm>
            <a:off x="513825" y="994473"/>
            <a:ext cx="11293540" cy="563855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966" t="13328" r="966" b="25773"/>
          <a:stretch/>
        </p:blipFill>
        <p:spPr bwMode="auto">
          <a:xfrm flipH="1">
            <a:off x="522286" y="1543050"/>
            <a:ext cx="5268914" cy="2181225"/>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15"/>
          <p:cNvSpPr/>
          <p:nvPr/>
        </p:nvSpPr>
        <p:spPr bwMode="auto">
          <a:xfrm>
            <a:off x="522288" y="225426"/>
            <a:ext cx="5268914" cy="122237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0" rIns="45720" bIns="0" numCol="1" spcCol="0" rtlCol="0" fromWordArt="0" anchor="ctr" anchorCtr="0" forceAA="0" compatLnSpc="1">
            <a:prstTxWarp prst="textNoShape">
              <a:avLst/>
            </a:prstTxWarp>
            <a:noAutofit/>
          </a:bodyPr>
          <a:lstStyle/>
          <a:p>
            <a:pPr defTabSz="1218535" fontAlgn="base">
              <a:lnSpc>
                <a:spcPct val="80000"/>
              </a:lnSpc>
              <a:spcBef>
                <a:spcPct val="0"/>
              </a:spcBef>
              <a:spcAft>
                <a:spcPct val="0"/>
              </a:spcAft>
            </a:pPr>
            <a:endParaRPr lang="en-US" sz="1900" spc="-67"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vert="horz" wrap="square" lIns="0" tIns="0" rIns="0" bIns="0" rtlCol="0" anchor="t">
            <a:noAutofit/>
          </a:bodyPr>
          <a:lstStyle/>
          <a:p>
            <a:r>
              <a:rPr lang="en-US" sz="4000" dirty="0">
                <a:gradFill>
                  <a:gsLst>
                    <a:gs pos="1250">
                      <a:schemeClr val="bg1"/>
                    </a:gs>
                    <a:gs pos="100000">
                      <a:schemeClr val="bg1"/>
                    </a:gs>
                  </a:gsLst>
                  <a:lin ang="5400000" scaled="0"/>
                </a:gradFill>
              </a:rPr>
              <a:t>Office 365 </a:t>
            </a:r>
            <a:br>
              <a:rPr lang="en-US" sz="4000" dirty="0">
                <a:gradFill>
                  <a:gsLst>
                    <a:gs pos="1250">
                      <a:schemeClr val="bg1"/>
                    </a:gs>
                    <a:gs pos="100000">
                      <a:schemeClr val="bg1"/>
                    </a:gs>
                  </a:gsLst>
                  <a:lin ang="5400000" scaled="0"/>
                </a:gradFill>
              </a:rPr>
            </a:br>
            <a:r>
              <a:rPr lang="en-US" sz="4000" dirty="0">
                <a:gradFill>
                  <a:gsLst>
                    <a:gs pos="1250">
                      <a:schemeClr val="bg1"/>
                    </a:gs>
                    <a:gs pos="100000">
                      <a:schemeClr val="bg1"/>
                    </a:gs>
                  </a:gsLst>
                  <a:lin ang="5400000" scaled="0"/>
                </a:gradFill>
              </a:rPr>
              <a:t>Midsize Business</a:t>
            </a:r>
          </a:p>
        </p:txBody>
      </p:sp>
      <p:grpSp>
        <p:nvGrpSpPr>
          <p:cNvPr id="5" name="Group 4"/>
          <p:cNvGrpSpPr/>
          <p:nvPr/>
        </p:nvGrpSpPr>
        <p:grpSpPr>
          <a:xfrm>
            <a:off x="495153" y="3809991"/>
            <a:ext cx="11160651" cy="2662077"/>
            <a:chOff x="512237" y="3813751"/>
            <a:chExt cx="11160651" cy="2662077"/>
          </a:xfrm>
        </p:grpSpPr>
        <p:sp>
          <p:nvSpPr>
            <p:cNvPr id="20" name="Rectangle 19"/>
            <p:cNvSpPr/>
            <p:nvPr/>
          </p:nvSpPr>
          <p:spPr bwMode="auto">
            <a:xfrm>
              <a:off x="512237" y="3813751"/>
              <a:ext cx="11160651" cy="2662077"/>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578911" y="3828252"/>
              <a:ext cx="5210702" cy="39801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0" numCol="1" spcCol="0" rtlCol="0" fromWordArt="0" anchor="ctr" anchorCtr="0" forceAA="0" compatLnSpc="1">
              <a:prstTxWarp prst="textNoShape">
                <a:avLst/>
              </a:prstTxWarp>
              <a:noAutofit/>
            </a:bodyPr>
            <a:lstStyle/>
            <a:p>
              <a:pPr defTabSz="1218535" fontAlgn="base">
                <a:lnSpc>
                  <a:spcPct val="80000"/>
                </a:lnSpc>
                <a:spcBef>
                  <a:spcPct val="0"/>
                </a:spcBef>
                <a:spcAft>
                  <a:spcPct val="0"/>
                </a:spcAft>
              </a:pPr>
              <a:r>
                <a:rPr lang="cs-CZ" sz="1200" b="1" spc="200" dirty="0">
                  <a:gradFill>
                    <a:gsLst>
                      <a:gs pos="0">
                        <a:srgbClr val="00188F"/>
                      </a:gs>
                      <a:gs pos="100000">
                        <a:srgbClr val="00188F"/>
                      </a:gs>
                    </a:gsLst>
                    <a:lin ang="5400000" scaled="0"/>
                  </a:gradFill>
                  <a:ea typeface="Segoe UI" pitchFamily="34" charset="0"/>
                  <a:cs typeface="Segoe UI" pitchFamily="34" charset="0"/>
                </a:rPr>
                <a:t>PROFIL ZÁKAZNÍKA</a:t>
              </a:r>
              <a:endParaRPr lang="en-US" sz="1200" b="1" spc="200" dirty="0">
                <a:gradFill>
                  <a:gsLst>
                    <a:gs pos="0">
                      <a:srgbClr val="00188F"/>
                    </a:gs>
                    <a:gs pos="100000">
                      <a:srgbClr val="00188F"/>
                    </a:gs>
                  </a:gsLst>
                  <a:lin ang="5400000" scaled="0"/>
                </a:gradFill>
                <a:ea typeface="Segoe UI" pitchFamily="34" charset="0"/>
                <a:cs typeface="Segoe UI" pitchFamily="34" charset="0"/>
              </a:endParaRPr>
            </a:p>
          </p:txBody>
        </p:sp>
        <p:sp>
          <p:nvSpPr>
            <p:cNvPr id="3" name="Rectangle 2"/>
            <p:cNvSpPr/>
            <p:nvPr/>
          </p:nvSpPr>
          <p:spPr bwMode="auto">
            <a:xfrm>
              <a:off x="5789612" y="4197596"/>
              <a:ext cx="5731828" cy="65063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5789612" y="4930334"/>
              <a:ext cx="5731828" cy="65063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5789612" y="5681002"/>
              <a:ext cx="5731828" cy="65063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block one"/>
            <p:cNvSpPr txBox="1">
              <a:spLocks/>
            </p:cNvSpPr>
            <p:nvPr/>
          </p:nvSpPr>
          <p:spPr>
            <a:xfrm>
              <a:off x="937107" y="4298301"/>
              <a:ext cx="4092396" cy="2073683"/>
            </a:xfrm>
            <a:prstGeom prst="rect">
              <a:avLst/>
            </a:prstGeom>
          </p:spPr>
          <p:txBody>
            <a:bodyPr vert="horz" lIns="0" tIns="0" rIns="0" bIns="0" rtlCol="0">
              <a:noAutofit/>
            </a:bodyPr>
            <a:lst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cs-CZ" sz="2800" dirty="0">
                  <a:gradFill>
                    <a:gsLst>
                      <a:gs pos="1250">
                        <a:srgbClr val="797A7D">
                          <a:lumMod val="50000"/>
                        </a:srgbClr>
                      </a:gs>
                      <a:gs pos="100000">
                        <a:srgbClr val="797A7D">
                          <a:lumMod val="50000"/>
                        </a:srgbClr>
                      </a:gs>
                    </a:gsLst>
                    <a:lin ang="5400000" scaled="0"/>
                  </a:gradFill>
                </a:rPr>
                <a:t>Jeden IT správce</a:t>
              </a:r>
              <a:endParaRPr lang="en-US" sz="2800" dirty="0">
                <a:gradFill>
                  <a:gsLst>
                    <a:gs pos="1250">
                      <a:srgbClr val="797A7D">
                        <a:lumMod val="50000"/>
                      </a:srgbClr>
                    </a:gs>
                    <a:gs pos="100000">
                      <a:srgbClr val="797A7D">
                        <a:lumMod val="50000"/>
                      </a:srgbClr>
                    </a:gs>
                  </a:gsLst>
                  <a:lin ang="5400000" scaled="0"/>
                </a:gradFill>
              </a:endParaRPr>
            </a:p>
            <a:p>
              <a:pPr marL="0" indent="0">
                <a:spcBef>
                  <a:spcPts val="1200"/>
                </a:spcBef>
                <a:buNone/>
              </a:pPr>
              <a:r>
                <a:rPr lang="cs-CZ" sz="2800" dirty="0">
                  <a:gradFill>
                    <a:gsLst>
                      <a:gs pos="1250">
                        <a:srgbClr val="797A7D">
                          <a:lumMod val="50000"/>
                        </a:srgbClr>
                      </a:gs>
                      <a:gs pos="100000">
                        <a:srgbClr val="797A7D">
                          <a:lumMod val="50000"/>
                        </a:srgbClr>
                      </a:gs>
                    </a:gsLst>
                    <a:lin ang="5400000" scaled="0"/>
                  </a:gradFill>
                </a:rPr>
                <a:t>Podniková kvalita IT služeb</a:t>
              </a:r>
              <a:endParaRPr lang="en-US" sz="2800" dirty="0">
                <a:gradFill>
                  <a:gsLst>
                    <a:gs pos="1250">
                      <a:srgbClr val="797A7D">
                        <a:lumMod val="50000"/>
                      </a:srgbClr>
                    </a:gs>
                    <a:gs pos="100000">
                      <a:srgbClr val="797A7D">
                        <a:lumMod val="50000"/>
                      </a:srgbClr>
                    </a:gs>
                  </a:gsLst>
                  <a:lin ang="5400000" scaled="0"/>
                </a:gradFill>
              </a:endParaRPr>
            </a:p>
            <a:p>
              <a:pPr marL="0" indent="0">
                <a:spcBef>
                  <a:spcPts val="1200"/>
                </a:spcBef>
                <a:buNone/>
              </a:pPr>
              <a:r>
                <a:rPr lang="cs-CZ" sz="2800" dirty="0">
                  <a:gradFill>
                    <a:gsLst>
                      <a:gs pos="1250">
                        <a:srgbClr val="797A7D">
                          <a:lumMod val="50000"/>
                        </a:srgbClr>
                      </a:gs>
                      <a:gs pos="100000">
                        <a:srgbClr val="797A7D">
                          <a:lumMod val="50000"/>
                        </a:srgbClr>
                      </a:gs>
                    </a:gsLst>
                    <a:lin ang="5400000" scaled="0"/>
                  </a:gradFill>
                </a:rPr>
                <a:t>IT ano, pokud něco přináší</a:t>
              </a:r>
              <a:endParaRPr lang="en-US" sz="2800" dirty="0">
                <a:gradFill>
                  <a:gsLst>
                    <a:gs pos="1250">
                      <a:srgbClr val="797A7D">
                        <a:lumMod val="50000"/>
                      </a:srgbClr>
                    </a:gs>
                    <a:gs pos="100000">
                      <a:srgbClr val="797A7D">
                        <a:lumMod val="50000"/>
                      </a:srgbClr>
                    </a:gs>
                  </a:gsLst>
                  <a:lin ang="5400000" scaled="0"/>
                </a:gradFill>
              </a:endParaRPr>
            </a:p>
            <a:p>
              <a:pPr marL="0" indent="0">
                <a:spcBef>
                  <a:spcPts val="1200"/>
                </a:spcBef>
                <a:buNone/>
              </a:pPr>
              <a:r>
                <a:rPr lang="cs-CZ" sz="2800" dirty="0">
                  <a:gradFill>
                    <a:gsLst>
                      <a:gs pos="1250">
                        <a:srgbClr val="797A7D">
                          <a:lumMod val="50000"/>
                        </a:srgbClr>
                      </a:gs>
                      <a:gs pos="100000">
                        <a:srgbClr val="797A7D">
                          <a:lumMod val="50000"/>
                        </a:srgbClr>
                      </a:gs>
                    </a:gsLst>
                    <a:lin ang="5400000" scaled="0"/>
                  </a:gradFill>
                </a:rPr>
                <a:t>Typicky </a:t>
              </a:r>
              <a:r>
                <a:rPr lang="en-US" sz="2800" dirty="0">
                  <a:gradFill>
                    <a:gsLst>
                      <a:gs pos="1250">
                        <a:srgbClr val="797A7D">
                          <a:lumMod val="50000"/>
                        </a:srgbClr>
                      </a:gs>
                      <a:gs pos="100000">
                        <a:srgbClr val="797A7D">
                          <a:lumMod val="50000"/>
                        </a:srgbClr>
                      </a:gs>
                    </a:gsLst>
                    <a:lin ang="5400000" scaled="0"/>
                  </a:gradFill>
                </a:rPr>
                <a:t>10-250 </a:t>
              </a:r>
              <a:r>
                <a:rPr lang="cs-CZ" sz="2800" dirty="0">
                  <a:gradFill>
                    <a:gsLst>
                      <a:gs pos="1250">
                        <a:srgbClr val="797A7D">
                          <a:lumMod val="50000"/>
                        </a:srgbClr>
                      </a:gs>
                      <a:gs pos="100000">
                        <a:srgbClr val="797A7D">
                          <a:lumMod val="50000"/>
                        </a:srgbClr>
                      </a:gs>
                    </a:gsLst>
                    <a:lin ang="5400000" scaled="0"/>
                  </a:gradFill>
                </a:rPr>
                <a:t>uživatelů</a:t>
              </a:r>
              <a:endParaRPr lang="en-US" sz="2800" dirty="0">
                <a:gradFill>
                  <a:gsLst>
                    <a:gs pos="1250">
                      <a:srgbClr val="797A7D">
                        <a:lumMod val="50000"/>
                      </a:srgbClr>
                    </a:gs>
                    <a:gs pos="100000">
                      <a:srgbClr val="797A7D">
                        <a:lumMod val="50000"/>
                      </a:srgbClr>
                    </a:gs>
                  </a:gsLst>
                  <a:lin ang="5400000" scaled="0"/>
                </a:gradFill>
              </a:endParaRPr>
            </a:p>
          </p:txBody>
        </p:sp>
        <p:sp>
          <p:nvSpPr>
            <p:cNvPr id="11" name="Isosceles Triangle 10"/>
            <p:cNvSpPr/>
            <p:nvPr/>
          </p:nvSpPr>
          <p:spPr bwMode="auto">
            <a:xfrm rot="5400000">
              <a:off x="4390974" y="5017845"/>
              <a:ext cx="1946005" cy="51370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block two"/>
            <p:cNvSpPr txBox="1">
              <a:spLocks/>
            </p:cNvSpPr>
            <p:nvPr/>
          </p:nvSpPr>
          <p:spPr>
            <a:xfrm>
              <a:off x="7596485" y="5721866"/>
              <a:ext cx="3915373" cy="395555"/>
            </a:xfrm>
            <a:prstGeom prst="rect">
              <a:avLst/>
            </a:prstGeom>
          </p:spPr>
          <p:txBody>
            <a:bodyPr vert="horz" lIns="0" tIns="0" rIns="0" bIns="0" rtlCol="0">
              <a:noAutofit/>
            </a:bodyPr>
            <a:lst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3363" lvl="1" indent="0">
                <a:buNone/>
              </a:pPr>
              <a:r>
                <a:rPr lang="cs-CZ" sz="1200" dirty="0">
                  <a:gradFill>
                    <a:gsLst>
                      <a:gs pos="0">
                        <a:srgbClr val="797A7D">
                          <a:lumMod val="50000"/>
                        </a:srgbClr>
                      </a:gs>
                      <a:gs pos="100000">
                        <a:srgbClr val="797A7D">
                          <a:lumMod val="50000"/>
                        </a:srgbClr>
                      </a:gs>
                    </a:gsLst>
                    <a:lin ang="5400000" scaled="0"/>
                  </a:gradFill>
                </a:rPr>
                <a:t>E-</a:t>
              </a:r>
              <a:r>
                <a:rPr lang="en-US" sz="1200" dirty="0">
                  <a:gradFill>
                    <a:gsLst>
                      <a:gs pos="0">
                        <a:srgbClr val="797A7D">
                          <a:lumMod val="50000"/>
                        </a:srgbClr>
                      </a:gs>
                      <a:gs pos="100000">
                        <a:srgbClr val="797A7D">
                          <a:lumMod val="50000"/>
                        </a:srgbClr>
                      </a:gs>
                    </a:gsLst>
                    <a:lin ang="5400000" scaled="0"/>
                  </a:gradFill>
                </a:rPr>
                <a:t>mail </a:t>
              </a:r>
              <a:r>
                <a:rPr lang="cs-CZ" sz="1200" dirty="0">
                  <a:gradFill>
                    <a:gsLst>
                      <a:gs pos="0">
                        <a:srgbClr val="797A7D">
                          <a:lumMod val="50000"/>
                        </a:srgbClr>
                      </a:gs>
                      <a:gs pos="100000">
                        <a:srgbClr val="797A7D">
                          <a:lumMod val="50000"/>
                        </a:srgbClr>
                      </a:gs>
                    </a:gsLst>
                    <a:lin ang="5400000" scaled="0"/>
                  </a:gradFill>
                </a:rPr>
                <a:t>(</a:t>
              </a:r>
              <a:r>
                <a:rPr lang="en-US" sz="1200" dirty="0">
                  <a:gradFill>
                    <a:gsLst>
                      <a:gs pos="0">
                        <a:srgbClr val="797A7D">
                          <a:lumMod val="50000"/>
                        </a:srgbClr>
                      </a:gs>
                      <a:gs pos="100000">
                        <a:srgbClr val="797A7D">
                          <a:lumMod val="50000"/>
                        </a:srgbClr>
                      </a:gs>
                    </a:gsLst>
                    <a:lin ang="5400000" scaled="0"/>
                  </a:gradFill>
                </a:rPr>
                <a:t>Exchange Online Plan 1)</a:t>
              </a:r>
            </a:p>
            <a:p>
              <a:pPr marL="233363" lvl="1" indent="0">
                <a:buNone/>
              </a:pPr>
              <a:r>
                <a:rPr lang="cs-CZ" sz="1200" dirty="0">
                  <a:gradFill>
                    <a:gsLst>
                      <a:gs pos="0">
                        <a:srgbClr val="797A7D">
                          <a:lumMod val="50000"/>
                        </a:srgbClr>
                      </a:gs>
                      <a:gs pos="100000">
                        <a:srgbClr val="797A7D">
                          <a:lumMod val="50000"/>
                        </a:srgbClr>
                      </a:gs>
                    </a:gsLst>
                    <a:lin ang="5400000" scaled="0"/>
                  </a:gradFill>
                </a:rPr>
                <a:t>Sdílení dokumentů  (</a:t>
              </a:r>
              <a:r>
                <a:rPr lang="en-US" sz="1200" dirty="0">
                  <a:gradFill>
                    <a:gsLst>
                      <a:gs pos="0">
                        <a:srgbClr val="797A7D">
                          <a:lumMod val="50000"/>
                        </a:srgbClr>
                      </a:gs>
                      <a:gs pos="100000">
                        <a:srgbClr val="797A7D">
                          <a:lumMod val="50000"/>
                        </a:srgbClr>
                      </a:gs>
                    </a:gsLst>
                    <a:lin ang="5400000" scaled="0"/>
                  </a:gradFill>
                </a:rPr>
                <a:t>SharePoint Online</a:t>
              </a:r>
              <a:r>
                <a:rPr lang="cs-CZ" sz="1200" dirty="0">
                  <a:gradFill>
                    <a:gsLst>
                      <a:gs pos="0">
                        <a:srgbClr val="797A7D">
                          <a:lumMod val="50000"/>
                        </a:srgbClr>
                      </a:gs>
                      <a:gs pos="100000">
                        <a:srgbClr val="797A7D">
                          <a:lumMod val="50000"/>
                        </a:srgbClr>
                      </a:gs>
                    </a:gsLst>
                    <a:lin ang="5400000" scaled="0"/>
                  </a:gradFill>
                </a:rPr>
                <a:t> </a:t>
              </a:r>
              <a:r>
                <a:rPr lang="en-US" sz="1200" dirty="0">
                  <a:gradFill>
                    <a:gsLst>
                      <a:gs pos="0">
                        <a:srgbClr val="797A7D">
                          <a:lumMod val="50000"/>
                        </a:srgbClr>
                      </a:gs>
                      <a:gs pos="100000">
                        <a:srgbClr val="797A7D">
                          <a:lumMod val="50000"/>
                        </a:srgbClr>
                      </a:gs>
                    </a:gsLst>
                    <a:lin ang="5400000" scaled="0"/>
                  </a:gradFill>
                </a:rPr>
                <a:t>Plan 1</a:t>
              </a:r>
              <a:r>
                <a:rPr lang="cs-CZ" sz="1200" dirty="0">
                  <a:gradFill>
                    <a:gsLst>
                      <a:gs pos="0">
                        <a:srgbClr val="797A7D">
                          <a:lumMod val="50000"/>
                        </a:srgbClr>
                      </a:gs>
                      <a:gs pos="100000">
                        <a:srgbClr val="797A7D">
                          <a:lumMod val="50000"/>
                        </a:srgbClr>
                      </a:gs>
                    </a:gsLst>
                    <a:lin ang="5400000" scaled="0"/>
                  </a:gradFill>
                </a:rPr>
                <a:t>)</a:t>
              </a:r>
              <a:endParaRPr lang="en-US" sz="1200" dirty="0">
                <a:gradFill>
                  <a:gsLst>
                    <a:gs pos="0">
                      <a:srgbClr val="797A7D">
                        <a:lumMod val="50000"/>
                      </a:srgbClr>
                    </a:gs>
                    <a:gs pos="100000">
                      <a:srgbClr val="797A7D">
                        <a:lumMod val="50000"/>
                      </a:srgbClr>
                    </a:gs>
                  </a:gsLst>
                  <a:lin ang="5400000" scaled="0"/>
                </a:gradFill>
              </a:endParaRPr>
            </a:p>
            <a:p>
              <a:pPr marL="233363" lvl="1" indent="0">
                <a:buNone/>
              </a:pPr>
              <a:r>
                <a:rPr lang="cs-CZ" sz="1200" dirty="0">
                  <a:gradFill>
                    <a:gsLst>
                      <a:gs pos="0">
                        <a:srgbClr val="797A7D">
                          <a:lumMod val="50000"/>
                        </a:srgbClr>
                      </a:gs>
                      <a:gs pos="100000">
                        <a:srgbClr val="797A7D">
                          <a:lumMod val="50000"/>
                        </a:srgbClr>
                      </a:gs>
                    </a:gsLst>
                    <a:lin ang="5400000" scaled="0"/>
                  </a:gradFill>
                </a:rPr>
                <a:t>Rychlé zprávy a videokonference (</a:t>
              </a:r>
              <a:r>
                <a:rPr lang="en-US" sz="1200" dirty="0">
                  <a:gradFill>
                    <a:gsLst>
                      <a:gs pos="0">
                        <a:srgbClr val="797A7D">
                          <a:lumMod val="50000"/>
                        </a:srgbClr>
                      </a:gs>
                      <a:gs pos="100000">
                        <a:srgbClr val="797A7D">
                          <a:lumMod val="50000"/>
                        </a:srgbClr>
                      </a:gs>
                    </a:gsLst>
                    <a:lin ang="5400000" scaled="0"/>
                  </a:gradFill>
                </a:rPr>
                <a:t>Lync Online Plan 2) </a:t>
              </a:r>
            </a:p>
          </p:txBody>
        </p:sp>
        <p:sp>
          <p:nvSpPr>
            <p:cNvPr id="23" name="block two"/>
            <p:cNvSpPr txBox="1">
              <a:spLocks/>
            </p:cNvSpPr>
            <p:nvPr/>
          </p:nvSpPr>
          <p:spPr>
            <a:xfrm>
              <a:off x="5870959" y="4422080"/>
              <a:ext cx="1885585" cy="385225"/>
            </a:xfrm>
            <a:prstGeom prst="rect">
              <a:avLst/>
            </a:prstGeom>
          </p:spPr>
          <p:txBody>
            <a:bodyPr vert="horz" lIns="0" tIns="0" rIns="0" bIns="0" rtlCol="0">
              <a:noAutofit/>
            </a:bodyPr>
            <a:lst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1600" dirty="0">
                  <a:gradFill>
                    <a:gsLst>
                      <a:gs pos="1250">
                        <a:srgbClr val="00188F"/>
                      </a:gs>
                      <a:gs pos="100000">
                        <a:srgbClr val="00188F"/>
                      </a:gs>
                    </a:gsLst>
                    <a:lin ang="5400000" scaled="0"/>
                  </a:gradFill>
                  <a:latin typeface="Segoe UI"/>
                </a:rPr>
                <a:t>Portál pro správce</a:t>
              </a:r>
              <a:endParaRPr lang="en-US" sz="1600" dirty="0">
                <a:gradFill>
                  <a:gsLst>
                    <a:gs pos="1250">
                      <a:srgbClr val="00188F"/>
                    </a:gs>
                    <a:gs pos="100000">
                      <a:srgbClr val="00188F"/>
                    </a:gs>
                  </a:gsLst>
                  <a:lin ang="5400000" scaled="0"/>
                </a:gradFill>
                <a:latin typeface="Segoe UI"/>
              </a:endParaRPr>
            </a:p>
          </p:txBody>
        </p:sp>
        <p:sp>
          <p:nvSpPr>
            <p:cNvPr id="24" name="block two"/>
            <p:cNvSpPr txBox="1">
              <a:spLocks/>
            </p:cNvSpPr>
            <p:nvPr/>
          </p:nvSpPr>
          <p:spPr>
            <a:xfrm>
              <a:off x="7596485" y="4260727"/>
              <a:ext cx="3457207" cy="596319"/>
            </a:xfrm>
            <a:prstGeom prst="rect">
              <a:avLst/>
            </a:prstGeom>
          </p:spPr>
          <p:txBody>
            <a:bodyPr vert="horz" lIns="0" tIns="0" rIns="0" bIns="0" rtlCol="0">
              <a:noAutofit/>
            </a:bodyPr>
            <a:lst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3363" lvl="1" indent="0">
                <a:buNone/>
              </a:pPr>
              <a:r>
                <a:rPr lang="en-US" sz="1200" dirty="0">
                  <a:gradFill>
                    <a:gsLst>
                      <a:gs pos="0">
                        <a:srgbClr val="797A7D">
                          <a:lumMod val="50000"/>
                        </a:srgbClr>
                      </a:gs>
                      <a:gs pos="100000">
                        <a:srgbClr val="797A7D">
                          <a:lumMod val="50000"/>
                        </a:srgbClr>
                      </a:gs>
                    </a:gsLst>
                    <a:lin ang="5400000" scaled="0"/>
                  </a:gradFill>
                </a:rPr>
                <a:t>Active Directory</a:t>
              </a:r>
            </a:p>
            <a:p>
              <a:pPr marL="233363" lvl="1" indent="0">
                <a:buNone/>
              </a:pPr>
              <a:r>
                <a:rPr lang="cs-CZ" sz="1200" dirty="0">
                  <a:gradFill>
                    <a:gsLst>
                      <a:gs pos="0">
                        <a:srgbClr val="797A7D">
                          <a:lumMod val="50000"/>
                        </a:srgbClr>
                      </a:gs>
                      <a:gs pos="100000">
                        <a:srgbClr val="797A7D">
                          <a:lumMod val="50000"/>
                        </a:srgbClr>
                      </a:gs>
                    </a:gsLst>
                    <a:lin ang="5400000" scaled="0"/>
                  </a:gradFill>
                </a:rPr>
                <a:t>Vynucená instalace Office na </a:t>
              </a:r>
              <a:r>
                <a:rPr lang="cs-CZ" sz="1200" dirty="0" smtClean="0">
                  <a:gradFill>
                    <a:gsLst>
                      <a:gs pos="0">
                        <a:srgbClr val="797A7D">
                          <a:lumMod val="50000"/>
                        </a:srgbClr>
                      </a:gs>
                      <a:gs pos="100000">
                        <a:srgbClr val="797A7D">
                          <a:lumMod val="50000"/>
                        </a:srgbClr>
                      </a:gs>
                    </a:gsLst>
                    <a:lin ang="5400000" scaled="0"/>
                  </a:gradFill>
                </a:rPr>
                <a:t>klientech (?)</a:t>
              </a:r>
            </a:p>
            <a:p>
              <a:pPr marL="233363" lvl="1" indent="0">
                <a:buNone/>
              </a:pPr>
              <a:r>
                <a:rPr lang="cs-CZ" sz="1200" dirty="0" smtClean="0">
                  <a:gradFill>
                    <a:gsLst>
                      <a:gs pos="0">
                        <a:srgbClr val="797A7D">
                          <a:lumMod val="50000"/>
                        </a:srgbClr>
                      </a:gs>
                      <a:gs pos="100000">
                        <a:srgbClr val="797A7D">
                          <a:lumMod val="50000"/>
                        </a:srgbClr>
                      </a:gs>
                    </a:gsLst>
                    <a:lin ang="5400000" scaled="0"/>
                  </a:gradFill>
                </a:rPr>
                <a:t>Možnost upgradu na E plány</a:t>
              </a:r>
              <a:endParaRPr lang="en-US" sz="1200" dirty="0">
                <a:gradFill>
                  <a:gsLst>
                    <a:gs pos="0">
                      <a:srgbClr val="797A7D">
                        <a:lumMod val="50000"/>
                      </a:srgbClr>
                    </a:gs>
                    <a:gs pos="100000">
                      <a:srgbClr val="797A7D">
                        <a:lumMod val="50000"/>
                      </a:srgbClr>
                    </a:gs>
                  </a:gsLst>
                  <a:lin ang="5400000" scaled="0"/>
                </a:gradFill>
              </a:endParaRPr>
            </a:p>
          </p:txBody>
        </p:sp>
        <p:sp>
          <p:nvSpPr>
            <p:cNvPr id="27" name="block two"/>
            <p:cNvSpPr txBox="1">
              <a:spLocks/>
            </p:cNvSpPr>
            <p:nvPr/>
          </p:nvSpPr>
          <p:spPr>
            <a:xfrm>
              <a:off x="5870960" y="5153515"/>
              <a:ext cx="1885585" cy="224203"/>
            </a:xfrm>
            <a:prstGeom prst="rect">
              <a:avLst/>
            </a:prstGeom>
          </p:spPr>
          <p:txBody>
            <a:bodyPr vert="horz" lIns="0" tIns="0" rIns="0" bIns="0" rtlCol="0">
              <a:noAutofit/>
            </a:bodyPr>
            <a:lst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gradFill>
                    <a:gsLst>
                      <a:gs pos="1250">
                        <a:srgbClr val="00188F"/>
                      </a:gs>
                      <a:gs pos="100000">
                        <a:srgbClr val="00188F"/>
                      </a:gs>
                    </a:gsLst>
                    <a:lin ang="5400000" scaled="0"/>
                  </a:gradFill>
                  <a:latin typeface="Segoe UI"/>
                </a:rPr>
                <a:t>Office 365 Pro</a:t>
              </a:r>
              <a:r>
                <a:rPr lang="cs-CZ" sz="1600" dirty="0">
                  <a:gradFill>
                    <a:gsLst>
                      <a:gs pos="1250">
                        <a:srgbClr val="00188F"/>
                      </a:gs>
                      <a:gs pos="100000">
                        <a:srgbClr val="00188F"/>
                      </a:gs>
                    </a:gsLst>
                    <a:lin ang="5400000" scaled="0"/>
                  </a:gradFill>
                  <a:latin typeface="Segoe UI"/>
                </a:rPr>
                <a:t> </a:t>
              </a:r>
              <a:r>
                <a:rPr lang="en-US" sz="1600" dirty="0">
                  <a:gradFill>
                    <a:gsLst>
                      <a:gs pos="1250">
                        <a:srgbClr val="00188F"/>
                      </a:gs>
                      <a:gs pos="100000">
                        <a:srgbClr val="00188F"/>
                      </a:gs>
                    </a:gsLst>
                    <a:lin ang="5400000" scaled="0"/>
                  </a:gradFill>
                  <a:latin typeface="Segoe UI"/>
                </a:rPr>
                <a:t>Plus</a:t>
              </a:r>
            </a:p>
          </p:txBody>
        </p:sp>
        <p:sp>
          <p:nvSpPr>
            <p:cNvPr id="28" name="block two"/>
            <p:cNvSpPr txBox="1">
              <a:spLocks/>
            </p:cNvSpPr>
            <p:nvPr/>
          </p:nvSpPr>
          <p:spPr>
            <a:xfrm>
              <a:off x="7596485" y="5071885"/>
              <a:ext cx="2832892" cy="526466"/>
            </a:xfrm>
            <a:prstGeom prst="rect">
              <a:avLst/>
            </a:prstGeom>
          </p:spPr>
          <p:txBody>
            <a:bodyPr vert="horz" lIns="0" tIns="0" rIns="0" bIns="0" rtlCol="0">
              <a:noAutofit/>
            </a:bodyPr>
            <a:lst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225425">
                <a:buSzPct val="80000"/>
                <a:buNone/>
              </a:pPr>
              <a:r>
                <a:rPr lang="cs-CZ" sz="1200" dirty="0">
                  <a:gradFill>
                    <a:gsLst>
                      <a:gs pos="1250">
                        <a:srgbClr val="797A7D">
                          <a:lumMod val="50000"/>
                        </a:srgbClr>
                      </a:gs>
                      <a:gs pos="100000">
                        <a:srgbClr val="797A7D">
                          <a:lumMod val="50000"/>
                        </a:srgbClr>
                      </a:gs>
                    </a:gsLst>
                    <a:lin ang="5400000" scaled="0"/>
                  </a:gradFill>
                </a:rPr>
                <a:t>Vždy nejnovější verze</a:t>
              </a:r>
              <a:endParaRPr lang="en-US" sz="1200" dirty="0">
                <a:gradFill>
                  <a:gsLst>
                    <a:gs pos="1250">
                      <a:srgbClr val="797A7D">
                        <a:lumMod val="50000"/>
                      </a:srgbClr>
                    </a:gs>
                    <a:gs pos="100000">
                      <a:srgbClr val="797A7D">
                        <a:lumMod val="50000"/>
                      </a:srgbClr>
                    </a:gs>
                  </a:gsLst>
                  <a:lin ang="5400000" scaled="0"/>
                </a:gradFill>
              </a:endParaRPr>
            </a:p>
            <a:p>
              <a:pPr marL="233363" lvl="1" indent="0">
                <a:buNone/>
              </a:pPr>
              <a:r>
                <a:rPr lang="en-US" sz="1200" dirty="0">
                  <a:gradFill>
                    <a:gsLst>
                      <a:gs pos="0">
                        <a:srgbClr val="797A7D">
                          <a:lumMod val="50000"/>
                        </a:srgbClr>
                      </a:gs>
                      <a:gs pos="100000">
                        <a:srgbClr val="797A7D">
                          <a:lumMod val="50000"/>
                        </a:srgbClr>
                      </a:gs>
                    </a:gsLst>
                    <a:lin ang="5400000" scaled="0"/>
                  </a:gradFill>
                </a:rPr>
                <a:t>Roaming a </a:t>
              </a:r>
              <a:r>
                <a:rPr lang="cs-CZ" sz="1200" dirty="0">
                  <a:gradFill>
                    <a:gsLst>
                      <a:gs pos="0">
                        <a:srgbClr val="797A7D">
                          <a:lumMod val="50000"/>
                        </a:srgbClr>
                      </a:gs>
                      <a:gs pos="100000">
                        <a:srgbClr val="797A7D">
                          <a:lumMod val="50000"/>
                        </a:srgbClr>
                      </a:gs>
                    </a:gsLst>
                    <a:lin ang="5400000" scaled="0"/>
                  </a:gradFill>
                </a:rPr>
                <a:t>práce z mobilních zařízení</a:t>
              </a:r>
              <a:endParaRPr lang="en-US" sz="1200" dirty="0">
                <a:gradFill>
                  <a:gsLst>
                    <a:gs pos="0">
                      <a:srgbClr val="797A7D">
                        <a:lumMod val="50000"/>
                      </a:srgbClr>
                    </a:gs>
                    <a:gs pos="100000">
                      <a:srgbClr val="797A7D">
                        <a:lumMod val="50000"/>
                      </a:srgbClr>
                    </a:gs>
                  </a:gsLst>
                  <a:lin ang="5400000" scaled="0"/>
                </a:gradFill>
              </a:endParaRPr>
            </a:p>
          </p:txBody>
        </p:sp>
        <p:sp>
          <p:nvSpPr>
            <p:cNvPr id="29" name="block two"/>
            <p:cNvSpPr txBox="1">
              <a:spLocks/>
            </p:cNvSpPr>
            <p:nvPr/>
          </p:nvSpPr>
          <p:spPr>
            <a:xfrm>
              <a:off x="5870960" y="5785792"/>
              <a:ext cx="1861870" cy="464529"/>
            </a:xfrm>
            <a:prstGeom prst="rect">
              <a:avLst/>
            </a:prstGeom>
          </p:spPr>
          <p:txBody>
            <a:bodyPr vert="horz" lIns="0" tIns="0" rIns="0" bIns="0" rtlCol="0">
              <a:noAutofit/>
            </a:bodyPr>
            <a:lst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gradFill>
                    <a:gsLst>
                      <a:gs pos="1250">
                        <a:srgbClr val="00188F"/>
                      </a:gs>
                      <a:gs pos="100000">
                        <a:srgbClr val="00188F"/>
                      </a:gs>
                    </a:gsLst>
                    <a:lin ang="5400000" scaled="0"/>
                  </a:gradFill>
                  <a:latin typeface="Segoe UI"/>
                </a:rPr>
                <a:t>Email, </a:t>
              </a:r>
              <a:r>
                <a:rPr lang="cs-CZ" sz="1600" dirty="0">
                  <a:gradFill>
                    <a:gsLst>
                      <a:gs pos="1250">
                        <a:srgbClr val="00188F"/>
                      </a:gs>
                      <a:gs pos="100000">
                        <a:srgbClr val="00188F"/>
                      </a:gs>
                    </a:gsLst>
                    <a:lin ang="5400000" scaled="0"/>
                  </a:gradFill>
                  <a:latin typeface="Segoe UI"/>
                </a:rPr>
                <a:t>spolupráce a</a:t>
              </a:r>
              <a:r>
                <a:rPr lang="en-US" sz="1600" dirty="0">
                  <a:gradFill>
                    <a:gsLst>
                      <a:gs pos="1250">
                        <a:srgbClr val="00188F"/>
                      </a:gs>
                      <a:gs pos="100000">
                        <a:srgbClr val="00188F"/>
                      </a:gs>
                    </a:gsLst>
                    <a:lin ang="5400000" scaled="0"/>
                  </a:gradFill>
                  <a:latin typeface="Segoe UI"/>
                </a:rPr>
                <a:t> </a:t>
              </a:r>
              <a:r>
                <a:rPr lang="cs-CZ" sz="1600" dirty="0">
                  <a:gradFill>
                    <a:gsLst>
                      <a:gs pos="1250">
                        <a:srgbClr val="00188F"/>
                      </a:gs>
                      <a:gs pos="100000">
                        <a:srgbClr val="00188F"/>
                      </a:gs>
                    </a:gsLst>
                    <a:lin ang="5400000" scaled="0"/>
                  </a:gradFill>
                  <a:latin typeface="Segoe UI"/>
                </a:rPr>
                <a:t>komunikace</a:t>
              </a:r>
              <a:endParaRPr lang="en-US" sz="1600" dirty="0">
                <a:gradFill>
                  <a:gsLst>
                    <a:gs pos="1250">
                      <a:srgbClr val="00188F"/>
                    </a:gs>
                    <a:gs pos="100000">
                      <a:srgbClr val="00188F"/>
                    </a:gs>
                  </a:gsLst>
                  <a:lin ang="5400000" scaled="0"/>
                </a:gradFill>
                <a:latin typeface="Segoe UI"/>
              </a:endParaRPr>
            </a:p>
          </p:txBody>
        </p:sp>
      </p:grpSp>
      <p:sp>
        <p:nvSpPr>
          <p:cNvPr id="25" name="Rectangle 24"/>
          <p:cNvSpPr/>
          <p:nvPr/>
        </p:nvSpPr>
        <p:spPr bwMode="auto">
          <a:xfrm>
            <a:off x="6744447" y="1"/>
            <a:ext cx="740664" cy="384048"/>
          </a:xfrm>
          <a:prstGeom prst="rect">
            <a:avLst/>
          </a:prstGeom>
          <a:solidFill>
            <a:schemeClr val="accent5">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800" dirty="0">
                <a:solidFill>
                  <a:srgbClr val="000000"/>
                </a:solidFill>
                <a:ea typeface="Segoe UI" pitchFamily="34" charset="0"/>
                <a:cs typeface="Segoe UI" pitchFamily="34" charset="0"/>
              </a:rPr>
              <a:t>Office 365</a:t>
            </a:r>
          </a:p>
        </p:txBody>
      </p:sp>
      <p:sp>
        <p:nvSpPr>
          <p:cNvPr id="26" name="Rectangle 25"/>
          <p:cNvSpPr/>
          <p:nvPr/>
        </p:nvSpPr>
        <p:spPr bwMode="auto">
          <a:xfrm>
            <a:off x="7532806" y="1"/>
            <a:ext cx="740664" cy="38404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800" dirty="0">
                <a:solidFill>
                  <a:srgbClr val="000000"/>
                </a:solidFill>
                <a:ea typeface="Segoe UI" pitchFamily="34" charset="0"/>
                <a:cs typeface="Segoe UI" pitchFamily="34" charset="0"/>
              </a:rPr>
              <a:t>Office</a:t>
            </a:r>
          </a:p>
        </p:txBody>
      </p:sp>
      <p:sp>
        <p:nvSpPr>
          <p:cNvPr id="30" name="Rectangle 29"/>
          <p:cNvSpPr/>
          <p:nvPr/>
        </p:nvSpPr>
        <p:spPr bwMode="auto">
          <a:xfrm>
            <a:off x="8321165" y="1"/>
            <a:ext cx="740664" cy="38404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800" dirty="0">
                <a:solidFill>
                  <a:srgbClr val="000000"/>
                </a:solidFill>
                <a:ea typeface="Segoe UI" pitchFamily="34" charset="0"/>
                <a:cs typeface="Segoe UI" pitchFamily="34" charset="0"/>
              </a:rPr>
              <a:t>Project &amp; Visio</a:t>
            </a:r>
          </a:p>
        </p:txBody>
      </p:sp>
      <p:sp>
        <p:nvSpPr>
          <p:cNvPr id="31" name="Rectangle 30"/>
          <p:cNvSpPr/>
          <p:nvPr/>
        </p:nvSpPr>
        <p:spPr bwMode="auto">
          <a:xfrm>
            <a:off x="9103311" y="1"/>
            <a:ext cx="740664" cy="38404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800" dirty="0">
                <a:solidFill>
                  <a:srgbClr val="000000"/>
                </a:solidFill>
                <a:ea typeface="Segoe UI" pitchFamily="34" charset="0"/>
                <a:cs typeface="Segoe UI" pitchFamily="34" charset="0"/>
              </a:rPr>
              <a:t>Exchange</a:t>
            </a:r>
          </a:p>
        </p:txBody>
      </p:sp>
      <p:sp>
        <p:nvSpPr>
          <p:cNvPr id="32" name="Rectangle 31"/>
          <p:cNvSpPr/>
          <p:nvPr/>
        </p:nvSpPr>
        <p:spPr bwMode="auto">
          <a:xfrm>
            <a:off x="9885457" y="1"/>
            <a:ext cx="740664" cy="38404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800" dirty="0">
                <a:solidFill>
                  <a:srgbClr val="000000"/>
                </a:solidFill>
                <a:ea typeface="Segoe UI" pitchFamily="34" charset="0"/>
                <a:cs typeface="Segoe UI" pitchFamily="34" charset="0"/>
              </a:rPr>
              <a:t>SharePoint</a:t>
            </a:r>
          </a:p>
        </p:txBody>
      </p:sp>
      <p:sp>
        <p:nvSpPr>
          <p:cNvPr id="33" name="Rectangle 32"/>
          <p:cNvSpPr/>
          <p:nvPr/>
        </p:nvSpPr>
        <p:spPr bwMode="auto">
          <a:xfrm>
            <a:off x="10667603" y="1"/>
            <a:ext cx="740664" cy="38404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800" dirty="0">
                <a:solidFill>
                  <a:srgbClr val="000000"/>
                </a:solidFill>
                <a:ea typeface="Segoe UI" pitchFamily="34" charset="0"/>
                <a:cs typeface="Segoe UI" pitchFamily="34" charset="0"/>
              </a:rPr>
              <a:t>Lync</a:t>
            </a:r>
          </a:p>
        </p:txBody>
      </p:sp>
      <p:sp>
        <p:nvSpPr>
          <p:cNvPr id="34" name="Rectangle 33"/>
          <p:cNvSpPr/>
          <p:nvPr/>
        </p:nvSpPr>
        <p:spPr bwMode="auto">
          <a:xfrm>
            <a:off x="11449749" y="1"/>
            <a:ext cx="740664" cy="38404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800" dirty="0">
                <a:solidFill>
                  <a:srgbClr val="000000"/>
                </a:solidFill>
                <a:ea typeface="Segoe UI" pitchFamily="34" charset="0"/>
                <a:cs typeface="Segoe UI" pitchFamily="34" charset="0"/>
              </a:rPr>
              <a:t>CAL Suites</a:t>
            </a:r>
          </a:p>
        </p:txBody>
      </p:sp>
    </p:spTree>
    <p:extLst>
      <p:ext uri="{BB962C8B-B14F-4D97-AF65-F5344CB8AC3E}">
        <p14:creationId xmlns:p14="http://schemas.microsoft.com/office/powerpoint/2010/main" xmlns="" val="378466441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ox"/>
          <p:cNvSpPr/>
          <p:nvPr/>
        </p:nvSpPr>
        <p:spPr bwMode="auto">
          <a:xfrm>
            <a:off x="10028457" y="6132513"/>
            <a:ext cx="2161956" cy="72548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cs-CZ" dirty="0" smtClean="0"/>
              <a:t>Rozdíly mezi sadami služeb</a:t>
            </a:r>
            <a:endParaRPr lang="en-US" sz="4800" dirty="0"/>
          </a:p>
        </p:txBody>
      </p:sp>
      <p:graphicFrame>
        <p:nvGraphicFramePr>
          <p:cNvPr id="3" name="Table 2"/>
          <p:cNvGraphicFramePr>
            <a:graphicFrameLocks noGrp="1"/>
          </p:cNvGraphicFramePr>
          <p:nvPr>
            <p:extLst/>
          </p:nvPr>
        </p:nvGraphicFramePr>
        <p:xfrm>
          <a:off x="520702" y="1447801"/>
          <a:ext cx="11153775" cy="4570809"/>
        </p:xfrm>
        <a:graphic>
          <a:graphicData uri="http://schemas.openxmlformats.org/drawingml/2006/table">
            <a:tbl>
              <a:tblPr firstRow="1" firstCol="1" bandCol="1">
                <a:tableStyleId>{21E4AEA4-8DFA-4A89-87EB-49C32662AFE0}</a:tableStyleId>
              </a:tblPr>
              <a:tblGrid>
                <a:gridCol w="2152836"/>
                <a:gridCol w="3000313"/>
                <a:gridCol w="3000313"/>
                <a:gridCol w="3000313"/>
              </a:tblGrid>
              <a:tr h="547449">
                <a:tc>
                  <a:txBody>
                    <a:bodyPr/>
                    <a:lstStyle/>
                    <a:p>
                      <a:pPr marL="0" algn="r" defTabSz="914400" rtl="0" eaLnBrk="1" fontAlgn="b" latinLnBrk="0" hangingPunct="1"/>
                      <a:endParaRPr lang="en-US" sz="3200" b="0" u="none" strike="noStrike" kern="1200" dirty="0">
                        <a:gradFill>
                          <a:gsLst>
                            <a:gs pos="1250">
                              <a:schemeClr val="bg2"/>
                            </a:gs>
                            <a:gs pos="100000">
                              <a:schemeClr val="bg2"/>
                            </a:gs>
                          </a:gsLst>
                          <a:lin ang="5400000" scaled="0"/>
                        </a:gradFill>
                        <a:latin typeface="+mj-lt"/>
                        <a:ea typeface="Segoe UI" pitchFamily="34" charset="0"/>
                        <a:cs typeface="Segoe UI" pitchFamily="34" charset="0"/>
                      </a:endParaRPr>
                    </a:p>
                  </a:txBody>
                  <a:tcPr marT="0" marB="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2000" b="0" u="none" strike="noStrike" kern="1200" smtClean="0">
                          <a:ln>
                            <a:noFill/>
                          </a:ln>
                          <a:gradFill>
                            <a:gsLst>
                              <a:gs pos="0">
                                <a:srgbClr val="FFFFFF"/>
                              </a:gs>
                              <a:gs pos="100000">
                                <a:srgbClr val="FFFFFF"/>
                              </a:gs>
                            </a:gsLst>
                            <a:lin ang="5400000" scaled="0"/>
                          </a:gradFill>
                          <a:latin typeface="+mn-lt"/>
                          <a:ea typeface="+mn-ea"/>
                          <a:cs typeface="+mn-cs"/>
                        </a:rPr>
                        <a:t>Small Business Premium</a:t>
                      </a:r>
                      <a:endParaRPr lang="en-US" sz="2000" b="0" u="none" strike="noStrike" kern="1200">
                        <a:ln>
                          <a:noFill/>
                        </a:ln>
                        <a:gradFill>
                          <a:gsLst>
                            <a:gs pos="0">
                              <a:srgbClr val="FFFFFF"/>
                            </a:gs>
                            <a:gs pos="100000">
                              <a:srgbClr val="FFFFFF"/>
                            </a:gs>
                          </a:gsLst>
                          <a:lin ang="5400000" scaled="0"/>
                        </a:gradFill>
                        <a:latin typeface="+mn-lt"/>
                        <a:ea typeface="+mn-ea"/>
                        <a:cs typeface="+mn-cs"/>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algn="ctr" defTabSz="914400" rtl="0" eaLnBrk="1" fontAlgn="b" latinLnBrk="0" hangingPunct="1"/>
                      <a:r>
                        <a:rPr lang="en-US" sz="2000" b="0" u="none" strike="noStrike" kern="1200" smtClean="0">
                          <a:ln>
                            <a:noFill/>
                          </a:ln>
                          <a:gradFill>
                            <a:gsLst>
                              <a:gs pos="0">
                                <a:srgbClr val="FFFFFF"/>
                              </a:gs>
                              <a:gs pos="100000">
                                <a:srgbClr val="FFFFFF"/>
                              </a:gs>
                            </a:gsLst>
                            <a:lin ang="5400000" scaled="0"/>
                          </a:gradFill>
                          <a:latin typeface="+mn-lt"/>
                          <a:ea typeface="+mn-ea"/>
                          <a:cs typeface="+mn-cs"/>
                        </a:rPr>
                        <a:t>Midsize</a:t>
                      </a:r>
                      <a:r>
                        <a:rPr lang="en-US" sz="2000" b="0" u="none" strike="noStrike" kern="1200" baseline="0" smtClean="0">
                          <a:ln>
                            <a:noFill/>
                          </a:ln>
                          <a:gradFill>
                            <a:gsLst>
                              <a:gs pos="0">
                                <a:srgbClr val="FFFFFF"/>
                              </a:gs>
                              <a:gs pos="100000">
                                <a:srgbClr val="FFFFFF"/>
                              </a:gs>
                            </a:gsLst>
                            <a:lin ang="5400000" scaled="0"/>
                          </a:gradFill>
                          <a:latin typeface="+mn-lt"/>
                          <a:ea typeface="+mn-ea"/>
                          <a:cs typeface="+mn-cs"/>
                        </a:rPr>
                        <a:t> Business</a:t>
                      </a:r>
                      <a:endParaRPr lang="en-US" sz="2000" b="0" u="none" strike="noStrike" kern="1200">
                        <a:ln>
                          <a:noFill/>
                        </a:ln>
                        <a:gradFill>
                          <a:gsLst>
                            <a:gs pos="0">
                              <a:srgbClr val="FFFFFF"/>
                            </a:gs>
                            <a:gs pos="100000">
                              <a:srgbClr val="FFFFFF"/>
                            </a:gs>
                          </a:gsLst>
                          <a:lin ang="5400000" scaled="0"/>
                        </a:gradFill>
                        <a:latin typeface="+mn-lt"/>
                        <a:ea typeface="+mn-ea"/>
                        <a:cs typeface="+mn-cs"/>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US" sz="2000" b="0" u="none" strike="noStrike" kern="1200" dirty="0" smtClean="0">
                          <a:ln>
                            <a:noFill/>
                          </a:ln>
                          <a:gradFill>
                            <a:gsLst>
                              <a:gs pos="0">
                                <a:srgbClr val="FFFFFF"/>
                              </a:gs>
                              <a:gs pos="100000">
                                <a:srgbClr val="FFFFFF"/>
                              </a:gs>
                            </a:gsLst>
                            <a:lin ang="5400000" scaled="0"/>
                          </a:gradFill>
                          <a:latin typeface="+mn-lt"/>
                          <a:ea typeface="+mn-ea"/>
                          <a:cs typeface="+mn-cs"/>
                        </a:rPr>
                        <a:t>Enterprise E3</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65760">
                <a:tc>
                  <a:txBody>
                    <a:bodyPr/>
                    <a:lstStyle/>
                    <a:p>
                      <a:pPr marL="0" algn="l" defTabSz="914363" rtl="0" eaLnBrk="1" fontAlgn="b" latinLnBrk="0" hangingPunct="1"/>
                      <a:r>
                        <a:rPr lang="en-US" sz="1200" b="1" u="none" strike="noStrike" kern="1200" smtClean="0">
                          <a:solidFill>
                            <a:schemeClr val="bg2"/>
                          </a:solidFill>
                          <a:latin typeface="+mn-lt"/>
                          <a:ea typeface="Segoe UI" pitchFamily="34" charset="0"/>
                          <a:cs typeface="Segoe UI" pitchFamily="34" charset="0"/>
                        </a:rPr>
                        <a:t>IT Profile</a:t>
                      </a:r>
                      <a:endParaRPr lang="en-US" sz="1200" b="1" u="none" strike="noStrike" kern="1200">
                        <a:solidFill>
                          <a:schemeClr val="bg2"/>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r>
                        <a:rPr lang="en-US" sz="1200" b="0" u="none" strike="noStrike" kern="1200" dirty="0" smtClean="0">
                          <a:solidFill>
                            <a:schemeClr val="bg2"/>
                          </a:solidFill>
                          <a:latin typeface="+mn-lt"/>
                          <a:ea typeface="Segoe UI" pitchFamily="34" charset="0"/>
                          <a:cs typeface="Segoe UI" pitchFamily="34" charset="0"/>
                        </a:rPr>
                        <a:t>No</a:t>
                      </a:r>
                      <a:r>
                        <a:rPr lang="en-US" sz="1200" b="0" u="none" strike="noStrike" kern="1200" baseline="0" dirty="0" smtClean="0">
                          <a:solidFill>
                            <a:schemeClr val="bg2"/>
                          </a:solidFill>
                          <a:latin typeface="+mn-lt"/>
                          <a:ea typeface="Segoe UI" pitchFamily="34" charset="0"/>
                          <a:cs typeface="Segoe UI" pitchFamily="34" charset="0"/>
                        </a:rPr>
                        <a:t> IT (1-10 users)</a:t>
                      </a:r>
                      <a:endParaRPr lang="en-US" sz="1200" b="0" u="none" strike="noStrike" kern="1200" dirty="0">
                        <a:solidFill>
                          <a:schemeClr val="bg2"/>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E7F9"/>
                    </a:solidFill>
                  </a:tcPr>
                </a:tc>
                <a:tc>
                  <a:txBody>
                    <a:bodyPr/>
                    <a:lstStyle/>
                    <a:p>
                      <a:pPr marL="0" algn="ctr" defTabSz="914363" rtl="0" eaLnBrk="1" latinLnBrk="0" hangingPunct="1"/>
                      <a:r>
                        <a:rPr lang="en-US" sz="1200" b="0" u="none" strike="noStrike" kern="1200" dirty="0" smtClean="0">
                          <a:solidFill>
                            <a:schemeClr val="bg2"/>
                          </a:solidFill>
                          <a:latin typeface="+mn-lt"/>
                          <a:ea typeface="Segoe UI" pitchFamily="34" charset="0"/>
                          <a:cs typeface="Segoe UI" pitchFamily="34" charset="0"/>
                        </a:rPr>
                        <a:t>IT Generalist (10-250 users)</a:t>
                      </a:r>
                      <a:endParaRPr lang="en-US" sz="1200" b="0" u="none" strike="noStrike" kern="1200" dirty="0">
                        <a:solidFill>
                          <a:schemeClr val="bg2"/>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9FF"/>
                    </a:solidFill>
                  </a:tcPr>
                </a:tc>
                <a:tc>
                  <a:txBody>
                    <a:bodyPr/>
                    <a:lstStyle/>
                    <a:p>
                      <a:pPr marL="0" algn="ctr" defTabSz="914363" rtl="0" eaLnBrk="1" latinLnBrk="0" hangingPunct="1"/>
                      <a:r>
                        <a:rPr lang="en-US" sz="1200" b="0" u="none" strike="noStrike" kern="1200" dirty="0" smtClean="0">
                          <a:solidFill>
                            <a:schemeClr val="bg2"/>
                          </a:solidFill>
                          <a:latin typeface="+mn-lt"/>
                          <a:ea typeface="Segoe UI" pitchFamily="34" charset="0"/>
                          <a:cs typeface="Segoe UI" pitchFamily="34" charset="0"/>
                        </a:rPr>
                        <a:t>IT Specialist</a:t>
                      </a:r>
                      <a:r>
                        <a:rPr lang="en-US" sz="1200" b="0" u="none" strike="noStrike" kern="1200" baseline="0" dirty="0" smtClean="0">
                          <a:solidFill>
                            <a:schemeClr val="bg2"/>
                          </a:solidFill>
                          <a:latin typeface="+mn-lt"/>
                          <a:ea typeface="Segoe UI" pitchFamily="34" charset="0"/>
                          <a:cs typeface="Segoe UI" pitchFamily="34" charset="0"/>
                        </a:rPr>
                        <a:t>/IT Partner (250+) </a:t>
                      </a:r>
                      <a:endParaRPr lang="en-US" sz="1200" b="0" u="none" strike="noStrike" kern="1200" dirty="0">
                        <a:solidFill>
                          <a:schemeClr val="bg2"/>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CE5"/>
                    </a:solidFill>
                  </a:tcPr>
                </a:tc>
              </a:tr>
              <a:tr h="365760">
                <a:tc>
                  <a:txBody>
                    <a:bodyPr/>
                    <a:lstStyle/>
                    <a:p>
                      <a:pPr marL="225425" lvl="1" indent="0" algn="l" defTabSz="914363" rtl="0" eaLnBrk="1" fontAlgn="b" latinLnBrk="0" hangingPunct="1"/>
                      <a:r>
                        <a:rPr lang="en-US" sz="1200" b="0" u="none" strike="noStrike" kern="1200" smtClean="0">
                          <a:solidFill>
                            <a:schemeClr val="bg2"/>
                          </a:solidFill>
                          <a:latin typeface="+mn-lt"/>
                          <a:ea typeface="Segoe UI" pitchFamily="34" charset="0"/>
                          <a:cs typeface="Segoe UI" pitchFamily="34" charset="0"/>
                        </a:rPr>
                        <a:t>IT Console</a:t>
                      </a:r>
                      <a:endParaRPr lang="en-US" sz="1200" b="0" u="none" strike="noStrike" kern="1200">
                        <a:solidFill>
                          <a:schemeClr val="bg2"/>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r>
                        <a:rPr lang="en-US" sz="1200" b="0" u="none" strike="noStrike" kern="1200" dirty="0" smtClean="0">
                          <a:solidFill>
                            <a:schemeClr val="bg2"/>
                          </a:solidFill>
                          <a:latin typeface="+mn-lt"/>
                          <a:ea typeface="Segoe UI" pitchFamily="34" charset="0"/>
                          <a:cs typeface="Segoe UI" pitchFamily="34" charset="0"/>
                        </a:rPr>
                        <a:t>Streamlined</a:t>
                      </a:r>
                      <a:endParaRPr lang="en-US" sz="1200" b="0" u="none" strike="noStrike" kern="1200" dirty="0">
                        <a:solidFill>
                          <a:schemeClr val="bg2"/>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E7F9"/>
                    </a:solidFill>
                  </a:tcPr>
                </a:tc>
                <a:tc>
                  <a:txBody>
                    <a:bodyPr/>
                    <a:lstStyle/>
                    <a:p>
                      <a:pPr marL="0" algn="ctr" defTabSz="914363" rtl="0" eaLnBrk="1" latinLnBrk="0" hangingPunct="1"/>
                      <a:r>
                        <a:rPr lang="en-US" sz="1200" b="0" u="none" strike="noStrike" kern="1200" dirty="0" smtClean="0">
                          <a:solidFill>
                            <a:schemeClr val="bg2"/>
                          </a:solidFill>
                          <a:latin typeface="+mn-lt"/>
                          <a:ea typeface="Segoe UI" pitchFamily="34" charset="0"/>
                          <a:cs typeface="Segoe UI" pitchFamily="34" charset="0"/>
                        </a:rPr>
                        <a:t>Full</a:t>
                      </a: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9FF"/>
                    </a:solidFill>
                  </a:tcPr>
                </a:tc>
                <a:tc>
                  <a:txBody>
                    <a:bodyPr/>
                    <a:lstStyle/>
                    <a:p>
                      <a:pPr marL="0" algn="ctr" defTabSz="914363" rtl="0" eaLnBrk="1" latinLnBrk="0" hangingPunct="1"/>
                      <a:r>
                        <a:rPr lang="en-US" sz="1200" b="0" u="none" strike="noStrike" kern="1200" dirty="0" smtClean="0">
                          <a:solidFill>
                            <a:schemeClr val="bg2"/>
                          </a:solidFill>
                          <a:latin typeface="+mn-lt"/>
                          <a:ea typeface="Segoe UI" pitchFamily="34" charset="0"/>
                          <a:cs typeface="Segoe UI" pitchFamily="34" charset="0"/>
                        </a:rPr>
                        <a:t>Advanced</a:t>
                      </a:r>
                      <a:endParaRPr lang="en-US" sz="1200" b="0" u="none" strike="noStrike" kern="1200" baseline="0" dirty="0" smtClean="0">
                        <a:solidFill>
                          <a:schemeClr val="bg2"/>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CE5"/>
                    </a:solidFill>
                  </a:tcPr>
                </a:tc>
              </a:tr>
              <a:tr h="365760">
                <a:tc>
                  <a:txBody>
                    <a:bodyPr/>
                    <a:lstStyle/>
                    <a:p>
                      <a:pPr marL="225425" lvl="1" indent="0" algn="l" defTabSz="914363" rtl="0" eaLnBrk="1" fontAlgn="b" latinLnBrk="0" hangingPunct="1"/>
                      <a:r>
                        <a:rPr lang="en-US" sz="1200" b="0" u="none" strike="noStrike" kern="1200" smtClean="0">
                          <a:solidFill>
                            <a:schemeClr val="bg2"/>
                          </a:solidFill>
                          <a:latin typeface="+mn-lt"/>
                          <a:ea typeface="Segoe UI" pitchFamily="34" charset="0"/>
                          <a:cs typeface="Segoe UI" pitchFamily="34" charset="0"/>
                        </a:rPr>
                        <a:t>Support</a:t>
                      </a:r>
                      <a:endParaRPr lang="en-US" sz="1200" b="0" u="none" strike="noStrike" kern="1200">
                        <a:solidFill>
                          <a:schemeClr val="bg2"/>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r>
                        <a:rPr lang="en-US" sz="1200" b="0" u="none" strike="noStrike" kern="1200" dirty="0" smtClean="0">
                          <a:solidFill>
                            <a:schemeClr val="bg2"/>
                          </a:solidFill>
                          <a:latin typeface="+mn-lt"/>
                          <a:ea typeface="Segoe UI" pitchFamily="34" charset="0"/>
                          <a:cs typeface="Segoe UI" pitchFamily="34" charset="0"/>
                        </a:rPr>
                        <a:t>Basic Phone Support</a:t>
                      </a:r>
                      <a:endParaRPr lang="en-US" sz="1200" b="0" u="none" strike="noStrike" kern="1200" dirty="0">
                        <a:solidFill>
                          <a:schemeClr val="bg2"/>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E7F9"/>
                    </a:solidFill>
                  </a:tcPr>
                </a:tc>
                <a:tc>
                  <a:txBody>
                    <a:bodyPr/>
                    <a:lstStyle/>
                    <a:p>
                      <a:pPr marL="0" algn="ctr" defTabSz="914363" rtl="0" eaLnBrk="1" latinLnBrk="0" hangingPunct="1"/>
                      <a:r>
                        <a:rPr lang="en-US" sz="1200" b="0" u="none" strike="noStrike" kern="1200" dirty="0" smtClean="0">
                          <a:solidFill>
                            <a:schemeClr val="bg2"/>
                          </a:solidFill>
                          <a:latin typeface="+mn-lt"/>
                          <a:ea typeface="Segoe UI" pitchFamily="34" charset="0"/>
                          <a:cs typeface="Segoe UI" pitchFamily="34" charset="0"/>
                        </a:rPr>
                        <a:t>Business Hours Phone Support</a:t>
                      </a:r>
                      <a:endParaRPr lang="en-US" sz="1200" b="0" u="none" strike="noStrike" kern="1200" dirty="0">
                        <a:solidFill>
                          <a:schemeClr val="bg2"/>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9FF"/>
                    </a:solidFill>
                  </a:tcPr>
                </a:tc>
                <a:tc>
                  <a:txBody>
                    <a:bodyPr/>
                    <a:lstStyle/>
                    <a:p>
                      <a:pPr marL="0" algn="ctr" defTabSz="914363" rtl="0" eaLnBrk="1" latinLnBrk="0" hangingPunct="1"/>
                      <a:r>
                        <a:rPr lang="en-US" sz="1200" b="0" u="none" strike="noStrike" kern="1200" dirty="0" smtClean="0">
                          <a:solidFill>
                            <a:schemeClr val="bg2"/>
                          </a:solidFill>
                          <a:latin typeface="+mn-lt"/>
                          <a:ea typeface="Segoe UI" pitchFamily="34" charset="0"/>
                          <a:cs typeface="Segoe UI" pitchFamily="34" charset="0"/>
                        </a:rPr>
                        <a:t>24x7</a:t>
                      </a:r>
                      <a:r>
                        <a:rPr lang="en-US" sz="1200" b="0" u="none" strike="noStrike" kern="1200" baseline="0" dirty="0" smtClean="0">
                          <a:solidFill>
                            <a:schemeClr val="bg2"/>
                          </a:solidFill>
                          <a:latin typeface="+mn-lt"/>
                          <a:ea typeface="Segoe UI" pitchFamily="34" charset="0"/>
                          <a:cs typeface="Segoe UI" pitchFamily="34" charset="0"/>
                        </a:rPr>
                        <a:t> support, priority response</a:t>
                      </a:r>
                      <a:endParaRPr lang="en-US" sz="1200" b="0" u="none" strike="noStrike" kern="1200" dirty="0">
                        <a:solidFill>
                          <a:schemeClr val="bg2"/>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CE5"/>
                    </a:solidFill>
                  </a:tcPr>
                </a:tc>
              </a:tr>
              <a:tr h="365760">
                <a:tc>
                  <a:txBody>
                    <a:bodyPr/>
                    <a:lstStyle/>
                    <a:p>
                      <a:pPr marL="225425" lvl="1" indent="0" algn="l" defTabSz="914363" rtl="0" eaLnBrk="1" fontAlgn="b" latinLnBrk="0" hangingPunct="1"/>
                      <a:r>
                        <a:rPr lang="en-US" sz="1200" b="0" u="none" strike="noStrike" kern="1200" dirty="0" smtClean="0">
                          <a:solidFill>
                            <a:schemeClr val="bg2"/>
                          </a:solidFill>
                          <a:latin typeface="+mn-lt"/>
                          <a:ea typeface="Segoe UI" pitchFamily="34" charset="0"/>
                          <a:cs typeface="Segoe UI" pitchFamily="34" charset="0"/>
                        </a:rPr>
                        <a:t>Office</a:t>
                      </a:r>
                      <a:r>
                        <a:rPr lang="en-US" sz="1200" b="0" u="none" strike="noStrike" kern="1200" baseline="0" dirty="0" smtClean="0">
                          <a:solidFill>
                            <a:schemeClr val="bg2"/>
                          </a:solidFill>
                          <a:latin typeface="+mn-lt"/>
                          <a:ea typeface="Segoe UI" pitchFamily="34" charset="0"/>
                          <a:cs typeface="Segoe UI" pitchFamily="34" charset="0"/>
                        </a:rPr>
                        <a:t> </a:t>
                      </a:r>
                      <a:r>
                        <a:rPr lang="en-US" sz="1200" b="0" u="none" strike="noStrike" kern="1200" dirty="0" smtClean="0">
                          <a:solidFill>
                            <a:schemeClr val="bg2"/>
                          </a:solidFill>
                          <a:latin typeface="+mn-lt"/>
                          <a:ea typeface="Segoe UI" pitchFamily="34" charset="0"/>
                          <a:cs typeface="Segoe UI" pitchFamily="34" charset="0"/>
                        </a:rPr>
                        <a:t>Deployment</a:t>
                      </a:r>
                      <a:endParaRPr lang="en-US" sz="1200" b="0" u="none" strike="noStrike" kern="1200" dirty="0">
                        <a:solidFill>
                          <a:schemeClr val="bg2"/>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r>
                        <a:rPr lang="en-US" sz="1200" b="0" u="none" strike="noStrike" kern="1200" dirty="0" smtClean="0">
                          <a:solidFill>
                            <a:schemeClr val="bg2"/>
                          </a:solidFill>
                          <a:latin typeface="+mn-lt"/>
                          <a:ea typeface="Segoe UI" pitchFamily="34" charset="0"/>
                          <a:cs typeface="Segoe UI" pitchFamily="34" charset="0"/>
                        </a:rPr>
                        <a:t>Click to Run</a:t>
                      </a:r>
                      <a:endParaRPr lang="en-US" sz="1200" b="0" u="none" strike="noStrike" kern="1200" dirty="0">
                        <a:solidFill>
                          <a:schemeClr val="bg2"/>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E7F9"/>
                    </a:solidFill>
                  </a:tcPr>
                </a:tc>
                <a:tc>
                  <a:txBody>
                    <a:bodyPr/>
                    <a:lstStyle/>
                    <a:p>
                      <a:pPr marL="0" algn="ctr" defTabSz="914363" rtl="0" eaLnBrk="1" latinLnBrk="0" hangingPunct="1"/>
                      <a:r>
                        <a:rPr lang="en-US" sz="1200" b="0" u="none" strike="noStrike" kern="1200" dirty="0" smtClean="0">
                          <a:solidFill>
                            <a:schemeClr val="bg2"/>
                          </a:solidFill>
                          <a:latin typeface="+mn-lt"/>
                          <a:ea typeface="Segoe UI" pitchFamily="34" charset="0"/>
                          <a:cs typeface="Segoe UI" pitchFamily="34" charset="0"/>
                        </a:rPr>
                        <a:t>Click to Run</a:t>
                      </a:r>
                      <a:r>
                        <a:rPr lang="en-US" sz="1200" b="0" u="none" strike="noStrike" kern="1200" baseline="0" dirty="0" smtClean="0">
                          <a:solidFill>
                            <a:schemeClr val="bg2"/>
                          </a:solidFill>
                          <a:latin typeface="+mn-lt"/>
                          <a:ea typeface="Segoe UI" pitchFamily="34" charset="0"/>
                          <a:cs typeface="Segoe UI" pitchFamily="34" charset="0"/>
                        </a:rPr>
                        <a:t> </a:t>
                      </a:r>
                      <a:endParaRPr lang="en-US" sz="1200" b="0" u="none" strike="noStrike" kern="1200" dirty="0">
                        <a:solidFill>
                          <a:schemeClr val="bg2"/>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9FF"/>
                    </a:solidFill>
                  </a:tcPr>
                </a:tc>
                <a:tc>
                  <a:txBody>
                    <a:bodyPr/>
                    <a:lstStyle/>
                    <a:p>
                      <a:pPr marL="0" algn="ctr" defTabSz="914363" rtl="0" eaLnBrk="1" latinLnBrk="0" hangingPunct="1"/>
                      <a:r>
                        <a:rPr lang="en-US" sz="1200" b="0" u="none" strike="noStrike" kern="1200" dirty="0" smtClean="0">
                          <a:solidFill>
                            <a:schemeClr val="bg2"/>
                          </a:solidFill>
                          <a:latin typeface="+mn-lt"/>
                          <a:ea typeface="Segoe UI" pitchFamily="34" charset="0"/>
                          <a:cs typeface="Segoe UI" pitchFamily="34" charset="0"/>
                        </a:rPr>
                        <a:t>Push,</a:t>
                      </a:r>
                      <a:r>
                        <a:rPr lang="en-US" sz="1200" b="0" u="none" strike="noStrike" kern="1200" baseline="0" dirty="0" smtClean="0">
                          <a:solidFill>
                            <a:schemeClr val="bg2"/>
                          </a:solidFill>
                          <a:latin typeface="+mn-lt"/>
                          <a:ea typeface="Segoe UI" pitchFamily="34" charset="0"/>
                          <a:cs typeface="Segoe UI" pitchFamily="34" charset="0"/>
                        </a:rPr>
                        <a:t> Click to Run</a:t>
                      </a:r>
                      <a:endParaRPr lang="en-US" sz="1200" b="0" u="none" strike="noStrike" kern="1200" dirty="0" smtClean="0">
                        <a:solidFill>
                          <a:schemeClr val="bg2"/>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CE5"/>
                    </a:solidFill>
                  </a:tcPr>
                </a:tc>
              </a:tr>
              <a:tr h="365760">
                <a:tc>
                  <a:txBody>
                    <a:bodyPr/>
                    <a:lstStyle/>
                    <a:p>
                      <a:pPr marL="225425" lvl="1" indent="0" algn="l" defTabSz="914363" rtl="0" eaLnBrk="1" fontAlgn="b" latinLnBrk="0" hangingPunct="1"/>
                      <a:r>
                        <a:rPr lang="en-US" sz="1200" b="0" u="none" strike="noStrike" kern="1200" dirty="0" smtClean="0">
                          <a:solidFill>
                            <a:schemeClr val="bg2"/>
                          </a:solidFill>
                          <a:latin typeface="+mn-lt"/>
                          <a:ea typeface="Segoe UI" pitchFamily="34" charset="0"/>
                          <a:cs typeface="Segoe UI" pitchFamily="34" charset="0"/>
                        </a:rPr>
                        <a:t>Office</a:t>
                      </a:r>
                      <a:r>
                        <a:rPr lang="en-US" sz="1200" b="0" u="none" strike="noStrike" kern="1200" baseline="0" dirty="0" smtClean="0">
                          <a:solidFill>
                            <a:schemeClr val="bg2"/>
                          </a:solidFill>
                          <a:latin typeface="+mn-lt"/>
                          <a:ea typeface="Segoe UI" pitchFamily="34" charset="0"/>
                          <a:cs typeface="Segoe UI" pitchFamily="34" charset="0"/>
                        </a:rPr>
                        <a:t> Web Apps and Collaboration</a:t>
                      </a:r>
                      <a:endParaRPr lang="en-US" sz="1200" b="0" u="none" strike="noStrike" kern="1200" dirty="0">
                        <a:solidFill>
                          <a:schemeClr val="bg2"/>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r>
                        <a:rPr lang="en-US" sz="1200" b="0" u="none" strike="noStrike" kern="1200" dirty="0" smtClean="0">
                          <a:solidFill>
                            <a:schemeClr val="bg2"/>
                          </a:solidFill>
                          <a:latin typeface="+mn-lt"/>
                          <a:ea typeface="Segoe UI" pitchFamily="34" charset="0"/>
                          <a:cs typeface="Segoe UI" pitchFamily="34" charset="0"/>
                        </a:rPr>
                        <a:t>1 site collection</a:t>
                      </a:r>
                      <a:endParaRPr lang="en-US" sz="1200" b="0" u="none" strike="noStrike" kern="1200" dirty="0">
                        <a:solidFill>
                          <a:schemeClr val="bg2"/>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E7F9"/>
                    </a:solidFill>
                  </a:tcPr>
                </a:tc>
                <a:tc>
                  <a:txBody>
                    <a:bodyPr/>
                    <a:lstStyle/>
                    <a:p>
                      <a:pPr marL="0" algn="ctr" defTabSz="914363" rtl="0" eaLnBrk="1" latinLnBrk="0" hangingPunct="1"/>
                      <a:r>
                        <a:rPr lang="en-US" sz="1200" b="0" u="none" strike="noStrike" kern="1200" dirty="0" smtClean="0">
                          <a:solidFill>
                            <a:schemeClr val="bg2"/>
                          </a:solidFill>
                          <a:latin typeface="+mn-lt"/>
                          <a:ea typeface="Segoe UI" pitchFamily="34" charset="0"/>
                          <a:cs typeface="Segoe UI" pitchFamily="34" charset="0"/>
                        </a:rPr>
                        <a:t>20 sites</a:t>
                      </a:r>
                      <a:endParaRPr lang="en-US" sz="1200" b="0" u="none" strike="noStrike" kern="1200" dirty="0">
                        <a:solidFill>
                          <a:schemeClr val="bg2"/>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9FF"/>
                    </a:solidFill>
                  </a:tcPr>
                </a:tc>
                <a:tc>
                  <a:txBody>
                    <a:bodyPr/>
                    <a:lstStyle/>
                    <a:p>
                      <a:pPr marL="0" algn="ctr" defTabSz="914363" rtl="0" eaLnBrk="1" latinLnBrk="0" hangingPunct="1"/>
                      <a:r>
                        <a:rPr lang="en-US" sz="1200" b="0" u="none" strike="noStrike" kern="1200" dirty="0" smtClean="0">
                          <a:solidFill>
                            <a:schemeClr val="bg2"/>
                          </a:solidFill>
                          <a:latin typeface="+mn-lt"/>
                          <a:ea typeface="Segoe UI" pitchFamily="34" charset="0"/>
                          <a:cs typeface="Segoe UI" pitchFamily="34" charset="0"/>
                        </a:rPr>
                        <a:t>3000 sites</a:t>
                      </a:r>
                      <a:endParaRPr lang="en-US" sz="1200" b="0" u="none" strike="noStrike" kern="1200" dirty="0">
                        <a:solidFill>
                          <a:schemeClr val="bg2"/>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CE5"/>
                    </a:solidFill>
                  </a:tcPr>
                </a:tc>
              </a:tr>
              <a:tr h="365760">
                <a:tc>
                  <a:txBody>
                    <a:bodyPr/>
                    <a:lstStyle/>
                    <a:p>
                      <a:pPr marL="225425" lvl="1" indent="0" algn="l" defTabSz="914363" rtl="0" eaLnBrk="1" fontAlgn="b" latinLnBrk="0" hangingPunct="1"/>
                      <a:r>
                        <a:rPr lang="en-US" sz="1200" b="0" u="none" strike="noStrike" kern="1200" dirty="0" smtClean="0">
                          <a:solidFill>
                            <a:schemeClr val="bg2"/>
                          </a:solidFill>
                          <a:latin typeface="+mn-lt"/>
                          <a:ea typeface="Segoe UI" pitchFamily="34" charset="0"/>
                          <a:cs typeface="Segoe UI" pitchFamily="34" charset="0"/>
                        </a:rPr>
                        <a:t>Active Directory</a:t>
                      </a:r>
                      <a:endParaRPr lang="en-US" sz="1200" b="0" u="none" strike="noStrike" kern="1200" dirty="0">
                        <a:solidFill>
                          <a:schemeClr val="bg2"/>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endParaRPr lang="en-US" sz="1200" b="0" u="none" strike="noStrike" kern="1200">
                        <a:solidFill>
                          <a:schemeClr val="bg2"/>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0" u="none" strike="noStrike" kern="1200" dirty="0" smtClean="0">
                          <a:solidFill>
                            <a:schemeClr val="bg2"/>
                          </a:solidFill>
                          <a:latin typeface="+mn-lt"/>
                          <a:ea typeface="Segoe UI" pitchFamily="34" charset="0"/>
                          <a:cs typeface="Segoe UI" pitchFamily="34" charset="0"/>
                        </a:rPr>
                        <a:t>●</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9FF"/>
                    </a:solidFill>
                  </a:tcPr>
                </a:tc>
                <a:tc>
                  <a:txBody>
                    <a:bodyPr/>
                    <a:lstStyle/>
                    <a:p>
                      <a:pPr marL="0" algn="ctr" defTabSz="914363" rtl="0" eaLnBrk="1" latinLnBrk="0" hangingPunct="1"/>
                      <a:r>
                        <a:rPr lang="en-US" sz="1200" b="0" u="none" strike="noStrike" kern="1200" dirty="0" smtClean="0">
                          <a:solidFill>
                            <a:schemeClr val="bg2"/>
                          </a:solidFill>
                          <a:latin typeface="+mn-lt"/>
                          <a:ea typeface="Segoe UI" pitchFamily="34" charset="0"/>
                          <a:cs typeface="Segoe UI" pitchFamily="34" charset="0"/>
                        </a:rPr>
                        <a:t>●</a:t>
                      </a:r>
                      <a:endParaRPr lang="en-US" sz="1200" b="0" u="none" strike="noStrike" kern="1200" dirty="0">
                        <a:solidFill>
                          <a:schemeClr val="bg2"/>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CE5"/>
                    </a:solidFill>
                  </a:tcPr>
                </a:tc>
              </a:tr>
              <a:tr h="365760">
                <a:tc>
                  <a:txBody>
                    <a:bodyPr/>
                    <a:lstStyle/>
                    <a:p>
                      <a:pPr marL="225425" lvl="1" indent="0" algn="l" defTabSz="914363" rtl="0" eaLnBrk="1" fontAlgn="b" latinLnBrk="0" hangingPunct="1"/>
                      <a:r>
                        <a:rPr lang="en-US" sz="1200" b="0" u="none" strike="noStrike" kern="1200" dirty="0" smtClean="0">
                          <a:solidFill>
                            <a:schemeClr val="bg2"/>
                          </a:solidFill>
                          <a:latin typeface="+mn-lt"/>
                          <a:ea typeface="Segoe UI" pitchFamily="34" charset="0"/>
                          <a:cs typeface="Segoe UI" pitchFamily="34" charset="0"/>
                        </a:rPr>
                        <a:t>Virtual Meetings</a:t>
                      </a:r>
                      <a:endParaRPr lang="en-US" sz="1200" b="0" u="none" strike="noStrike" kern="1200" dirty="0">
                        <a:solidFill>
                          <a:schemeClr val="bg2"/>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endParaRPr lang="en-US" sz="1200" b="0" u="none" strike="noStrike" kern="1200" smtClean="0">
                        <a:solidFill>
                          <a:schemeClr val="bg2"/>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0" u="none" strike="noStrike" kern="1200" dirty="0" smtClean="0">
                          <a:solidFill>
                            <a:schemeClr val="bg2"/>
                          </a:solidFill>
                          <a:latin typeface="+mn-lt"/>
                          <a:ea typeface="Segoe UI" pitchFamily="34" charset="0"/>
                          <a:cs typeface="Segoe UI" pitchFamily="34" charset="0"/>
                        </a:rPr>
                        <a:t>●</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9FF"/>
                    </a:solidFill>
                  </a:tcPr>
                </a:tc>
                <a:tc>
                  <a:txBody>
                    <a:bodyPr/>
                    <a:lstStyle/>
                    <a:p>
                      <a:pPr marL="0" algn="ctr" defTabSz="914363" rtl="0" eaLnBrk="1" latinLnBrk="0" hangingPunct="1"/>
                      <a:r>
                        <a:rPr lang="en-US" sz="1200" b="0" u="none" strike="noStrike" kern="1200" dirty="0" smtClean="0">
                          <a:solidFill>
                            <a:schemeClr val="bg2"/>
                          </a:solidFill>
                          <a:latin typeface="+mn-lt"/>
                          <a:ea typeface="Segoe UI" pitchFamily="34" charset="0"/>
                          <a:cs typeface="Segoe UI" pitchFamily="34" charset="0"/>
                        </a:rPr>
                        <a:t>●</a:t>
                      </a:r>
                      <a:endParaRPr lang="en-US" sz="1200" b="0" u="none" strike="noStrike" kern="1200" dirty="0">
                        <a:solidFill>
                          <a:schemeClr val="bg2"/>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CE5"/>
                    </a:solidFill>
                  </a:tcPr>
                </a:tc>
              </a:tr>
              <a:tr h="365760">
                <a:tc>
                  <a:txBody>
                    <a:bodyPr/>
                    <a:lstStyle/>
                    <a:p>
                      <a:pPr marL="225425" lvl="1" indent="0" algn="l" defTabSz="914363" rtl="0" eaLnBrk="1" fontAlgn="b" latinLnBrk="0" hangingPunct="1"/>
                      <a:r>
                        <a:rPr lang="en-US" sz="1200" b="0" u="none" strike="noStrike" kern="1200" dirty="0" smtClean="0">
                          <a:solidFill>
                            <a:schemeClr val="bg2"/>
                          </a:solidFill>
                          <a:latin typeface="+mn-lt"/>
                          <a:ea typeface="Segoe UI" pitchFamily="34" charset="0"/>
                          <a:cs typeface="Segoe UI" pitchFamily="34" charset="0"/>
                        </a:rPr>
                        <a:t>Archiving</a:t>
                      </a:r>
                      <a:r>
                        <a:rPr lang="en-US" sz="1200" b="0" u="none" strike="noStrike" kern="1200" baseline="0" dirty="0" smtClean="0">
                          <a:solidFill>
                            <a:schemeClr val="bg2"/>
                          </a:solidFill>
                          <a:latin typeface="+mn-lt"/>
                          <a:ea typeface="Segoe UI" pitchFamily="34" charset="0"/>
                          <a:cs typeface="Segoe UI" pitchFamily="34" charset="0"/>
                        </a:rPr>
                        <a:t>, </a:t>
                      </a:r>
                      <a:r>
                        <a:rPr lang="en-US" sz="1200" b="0" u="none" strike="noStrike" kern="1200" dirty="0" smtClean="0">
                          <a:solidFill>
                            <a:schemeClr val="bg2"/>
                          </a:solidFill>
                          <a:latin typeface="+mn-lt"/>
                          <a:ea typeface="Segoe UI" pitchFamily="34" charset="0"/>
                          <a:cs typeface="Segoe UI" pitchFamily="34" charset="0"/>
                        </a:rPr>
                        <a:t>Legal Hold,</a:t>
                      </a:r>
                      <a:r>
                        <a:rPr lang="en-US" sz="1200" b="0" u="none" strike="noStrike" kern="1200" baseline="0" dirty="0" smtClean="0">
                          <a:solidFill>
                            <a:schemeClr val="bg2"/>
                          </a:solidFill>
                          <a:latin typeface="+mn-lt"/>
                          <a:ea typeface="Segoe UI" pitchFamily="34" charset="0"/>
                          <a:cs typeface="Segoe UI" pitchFamily="34" charset="0"/>
                        </a:rPr>
                        <a:t> Data Loss Prevention</a:t>
                      </a:r>
                      <a:endParaRPr lang="en-US" sz="1200" b="0" u="none" strike="noStrike" kern="1200" dirty="0">
                        <a:solidFill>
                          <a:schemeClr val="bg2"/>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endParaRPr lang="en-US" sz="1200" b="0" u="none" strike="noStrike" kern="1200">
                        <a:solidFill>
                          <a:schemeClr val="bg2"/>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endParaRPr lang="en-US" sz="1200" b="0" u="none" strike="noStrike" kern="1200">
                        <a:solidFill>
                          <a:schemeClr val="bg2"/>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en-US" sz="1200" b="0" u="none" strike="noStrike" kern="1200" dirty="0" smtClean="0">
                          <a:solidFill>
                            <a:schemeClr val="bg2"/>
                          </a:solidFill>
                          <a:latin typeface="+mn-lt"/>
                          <a:ea typeface="Segoe UI" pitchFamily="34" charset="0"/>
                          <a:cs typeface="Segoe UI" pitchFamily="34" charset="0"/>
                        </a:rPr>
                        <a:t>●</a:t>
                      </a:r>
                      <a:endParaRPr lang="en-US" sz="1200" b="0" u="none" strike="noStrike" kern="1200" dirty="0">
                        <a:solidFill>
                          <a:schemeClr val="bg2"/>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CE5"/>
                    </a:solidFill>
                  </a:tcPr>
                </a:tc>
              </a:tr>
              <a:tr h="365760">
                <a:tc>
                  <a:txBody>
                    <a:bodyPr/>
                    <a:lstStyle/>
                    <a:p>
                      <a:pPr marL="225425" lvl="1" indent="0" algn="l" defTabSz="914363" rtl="0" eaLnBrk="1" fontAlgn="b" latinLnBrk="0" hangingPunct="1"/>
                      <a:r>
                        <a:rPr lang="en-US" sz="1200" b="0" u="none" strike="noStrike" kern="1200" dirty="0" smtClean="0">
                          <a:solidFill>
                            <a:schemeClr val="bg2"/>
                          </a:solidFill>
                          <a:latin typeface="+mn-lt"/>
                          <a:ea typeface="Segoe UI" pitchFamily="34" charset="0"/>
                          <a:cs typeface="Segoe UI" pitchFamily="34" charset="0"/>
                        </a:rPr>
                        <a:t>Excel/Access/</a:t>
                      </a:r>
                      <a:r>
                        <a:rPr lang="en-US" sz="1200" b="0" u="none" strike="noStrike" kern="1200" dirty="0" err="1" smtClean="0">
                          <a:solidFill>
                            <a:schemeClr val="bg2"/>
                          </a:solidFill>
                          <a:latin typeface="+mn-lt"/>
                          <a:ea typeface="Segoe UI" pitchFamily="34" charset="0"/>
                          <a:cs typeface="Segoe UI" pitchFamily="34" charset="0"/>
                        </a:rPr>
                        <a:t>Viso</a:t>
                      </a:r>
                      <a:r>
                        <a:rPr lang="en-US" sz="1200" b="0" u="none" strike="noStrike" kern="1200" baseline="0" dirty="0" smtClean="0">
                          <a:solidFill>
                            <a:schemeClr val="bg2"/>
                          </a:solidFill>
                          <a:latin typeface="+mn-lt"/>
                          <a:ea typeface="Segoe UI" pitchFamily="34" charset="0"/>
                          <a:cs typeface="Segoe UI" pitchFamily="34" charset="0"/>
                        </a:rPr>
                        <a:t> Services</a:t>
                      </a:r>
                      <a:endParaRPr lang="en-US" sz="1200" b="0" u="none" strike="noStrike" kern="1200" dirty="0">
                        <a:solidFill>
                          <a:schemeClr val="bg2"/>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endParaRPr lang="en-US" sz="1200" b="0" u="none" strike="noStrike" kern="1200">
                        <a:solidFill>
                          <a:schemeClr val="bg2"/>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endParaRPr lang="en-US" sz="1200" b="0" u="none" strike="noStrike" kern="1200">
                        <a:solidFill>
                          <a:schemeClr val="bg2"/>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0" u="none" strike="noStrike" kern="1200" dirty="0" smtClean="0">
                          <a:solidFill>
                            <a:schemeClr val="bg2"/>
                          </a:solidFill>
                          <a:latin typeface="+mn-lt"/>
                          <a:ea typeface="Segoe UI" pitchFamily="34" charset="0"/>
                          <a:cs typeface="Segoe UI" pitchFamily="34" charset="0"/>
                        </a:rPr>
                        <a:t>●</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CE5"/>
                    </a:solidFill>
                  </a:tcPr>
                </a:tc>
              </a:tr>
              <a:tr h="365760">
                <a:tc>
                  <a:txBody>
                    <a:bodyPr/>
                    <a:lstStyle/>
                    <a:p>
                      <a:pPr marL="225425" lvl="1" indent="0" algn="l" defTabSz="914363" rtl="0" eaLnBrk="1" fontAlgn="b" latinLnBrk="0" hangingPunct="1"/>
                      <a:r>
                        <a:rPr lang="en-US" sz="1200" b="0" u="none" strike="noStrike" kern="1200" dirty="0" smtClean="0">
                          <a:solidFill>
                            <a:schemeClr val="bg2"/>
                          </a:solidFill>
                          <a:latin typeface="+mn-lt"/>
                          <a:ea typeface="Segoe UI" pitchFamily="34" charset="0"/>
                          <a:cs typeface="Segoe UI" pitchFamily="34" charset="0"/>
                        </a:rPr>
                        <a:t>Voicemail, Rights</a:t>
                      </a:r>
                      <a:r>
                        <a:rPr lang="en-US" sz="1200" b="0" u="none" strike="noStrike" kern="1200" baseline="0" dirty="0" smtClean="0">
                          <a:solidFill>
                            <a:schemeClr val="bg2"/>
                          </a:solidFill>
                          <a:latin typeface="+mn-lt"/>
                          <a:ea typeface="Segoe UI" pitchFamily="34" charset="0"/>
                          <a:cs typeface="Segoe UI" pitchFamily="34" charset="0"/>
                        </a:rPr>
                        <a:t> Management</a:t>
                      </a:r>
                      <a:endParaRPr lang="en-US" sz="1200" b="0" u="none" strike="noStrike" kern="1200" dirty="0">
                        <a:solidFill>
                          <a:schemeClr val="bg2"/>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endParaRPr lang="en-US" sz="1200" b="0" u="none" strike="noStrike" kern="1200">
                        <a:solidFill>
                          <a:schemeClr val="bg2"/>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endParaRPr lang="en-US" sz="1200" b="0" u="none" strike="noStrike" kern="1200">
                        <a:solidFill>
                          <a:schemeClr val="bg2"/>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en-US" sz="1200" b="0" u="none" strike="noStrike" kern="1200" dirty="0" smtClean="0">
                          <a:solidFill>
                            <a:schemeClr val="bg2"/>
                          </a:solidFill>
                          <a:latin typeface="+mn-lt"/>
                          <a:ea typeface="Segoe UI" pitchFamily="34" charset="0"/>
                          <a:cs typeface="Segoe UI" pitchFamily="34" charset="0"/>
                        </a:rPr>
                        <a:t>●</a:t>
                      </a:r>
                      <a:endParaRPr lang="en-US" sz="1200" b="0" u="none" strike="noStrike" kern="1200" dirty="0">
                        <a:solidFill>
                          <a:schemeClr val="bg2"/>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CE5"/>
                    </a:solidFill>
                  </a:tcPr>
                </a:tc>
              </a:tr>
              <a:tr h="365760">
                <a:tc>
                  <a:txBody>
                    <a:bodyPr/>
                    <a:lstStyle/>
                    <a:p>
                      <a:pPr marL="0" algn="l" defTabSz="914363" rtl="0" eaLnBrk="1" fontAlgn="b" latinLnBrk="0" hangingPunct="1"/>
                      <a:r>
                        <a:rPr lang="en-US" sz="1200" b="1" u="none" strike="noStrike" kern="1200" smtClean="0">
                          <a:solidFill>
                            <a:schemeClr val="bg2"/>
                          </a:solidFill>
                          <a:latin typeface="+mn-lt"/>
                          <a:ea typeface="Segoe UI" pitchFamily="34" charset="0"/>
                          <a:cs typeface="Segoe UI" pitchFamily="34" charset="0"/>
                        </a:rPr>
                        <a:t>Price</a:t>
                      </a:r>
                      <a:endParaRPr lang="en-US" sz="1200" b="1" u="none" strike="noStrike" kern="1200">
                        <a:solidFill>
                          <a:schemeClr val="bg2"/>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r>
                        <a:rPr lang="en-US" sz="1200" b="0" u="none" strike="noStrike" kern="1200" dirty="0" smtClean="0">
                          <a:solidFill>
                            <a:schemeClr val="bg2"/>
                          </a:solidFill>
                          <a:latin typeface="+mn-lt"/>
                          <a:ea typeface="Segoe UI" pitchFamily="34" charset="0"/>
                          <a:cs typeface="Segoe UI" pitchFamily="34" charset="0"/>
                        </a:rPr>
                        <a:t>$12</a:t>
                      </a:r>
                      <a:endParaRPr lang="en-US" sz="1200" b="0" u="none" strike="noStrike" kern="1200" dirty="0">
                        <a:solidFill>
                          <a:schemeClr val="bg2"/>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en-US" sz="1200" b="0" u="none" strike="noStrike" kern="1200" dirty="0" smtClean="0">
                          <a:solidFill>
                            <a:schemeClr val="bg2"/>
                          </a:solidFill>
                          <a:latin typeface="+mn-lt"/>
                          <a:ea typeface="Segoe UI" pitchFamily="34" charset="0"/>
                          <a:cs typeface="Segoe UI" pitchFamily="34" charset="0"/>
                        </a:rPr>
                        <a:t>$15</a:t>
                      </a:r>
                      <a:endParaRPr lang="en-US" sz="1200" b="0" u="none" strike="noStrike" kern="1200" dirty="0">
                        <a:solidFill>
                          <a:schemeClr val="bg2"/>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en-US" sz="1200" b="0" u="none" strike="noStrike" kern="1200" dirty="0" smtClean="0">
                          <a:solidFill>
                            <a:schemeClr val="bg2"/>
                          </a:solidFill>
                          <a:latin typeface="+mn-lt"/>
                          <a:ea typeface="Segoe UI" pitchFamily="34" charset="0"/>
                          <a:cs typeface="Segoe UI" pitchFamily="34" charset="0"/>
                        </a:rPr>
                        <a:t>$20</a:t>
                      </a:r>
                      <a:endParaRPr lang="en-US" sz="1200" b="0" u="none" strike="noStrike" kern="1200" dirty="0">
                        <a:solidFill>
                          <a:schemeClr val="bg2"/>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3" name="mask 3"/>
          <p:cNvSpPr/>
          <p:nvPr/>
        </p:nvSpPr>
        <p:spPr bwMode="auto">
          <a:xfrm>
            <a:off x="5656154" y="2001127"/>
            <a:ext cx="3005958" cy="456012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mask 1"/>
          <p:cNvSpPr/>
          <p:nvPr/>
        </p:nvSpPr>
        <p:spPr bwMode="auto">
          <a:xfrm>
            <a:off x="1589" y="1718441"/>
            <a:ext cx="2632841" cy="456012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mask 2"/>
          <p:cNvSpPr/>
          <p:nvPr/>
        </p:nvSpPr>
        <p:spPr bwMode="auto">
          <a:xfrm>
            <a:off x="2650196" y="2001127"/>
            <a:ext cx="3005958" cy="456012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mask4"/>
          <p:cNvSpPr/>
          <p:nvPr/>
        </p:nvSpPr>
        <p:spPr bwMode="auto">
          <a:xfrm>
            <a:off x="8668518" y="2001127"/>
            <a:ext cx="3005958" cy="456012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2" descr="C:\Users\user\Pictures\Work pics and images\Media Bank downloads\Pics\2012\MSC12_Perry_0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flipH="1">
            <a:off x="4588563" y="3159574"/>
            <a:ext cx="2981871" cy="230794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brentdav\Pictures\bike shop.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1499311" y="3159574"/>
            <a:ext cx="2981875" cy="230794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brentdav\Pictures\E3 pic.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7677811" y="3159574"/>
            <a:ext cx="2985530" cy="230794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a:spLocks noChangeAspect="1"/>
          </p:cNvSpPr>
          <p:nvPr/>
        </p:nvSpPr>
        <p:spPr bwMode="auto">
          <a:xfrm>
            <a:off x="4590384" y="2501544"/>
            <a:ext cx="2981885" cy="55400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0" rIns="45720" bIns="0" numCol="1" spcCol="0" rtlCol="0" fromWordArt="0" anchor="ctr" anchorCtr="0" forceAA="0" compatLnSpc="1">
            <a:prstTxWarp prst="textNoShape">
              <a:avLst/>
            </a:prstTxWarp>
            <a:noAutofit/>
          </a:bodyPr>
          <a:lstStyle/>
          <a:p>
            <a:pPr algn="ctr" defTabSz="1218535" fontAlgn="base">
              <a:lnSpc>
                <a:spcPct val="80000"/>
              </a:lnSpc>
              <a:spcBef>
                <a:spcPct val="0"/>
              </a:spcBef>
              <a:spcAft>
                <a:spcPct val="0"/>
              </a:spcAft>
            </a:pPr>
            <a:r>
              <a:rPr lang="en-US" sz="2000" spc="-30" dirty="0">
                <a:gradFill>
                  <a:gsLst>
                    <a:gs pos="0">
                      <a:srgbClr val="FFFFFF"/>
                    </a:gs>
                    <a:gs pos="100000">
                      <a:srgbClr val="FFFFFF"/>
                    </a:gs>
                  </a:gsLst>
                  <a:lin ang="5400000" scaled="0"/>
                </a:gradFill>
                <a:ea typeface="Segoe UI" pitchFamily="34" charset="0"/>
                <a:cs typeface="Segoe UI" pitchFamily="34" charset="0"/>
              </a:rPr>
              <a:t>Midsize Business</a:t>
            </a:r>
          </a:p>
        </p:txBody>
      </p:sp>
      <p:sp>
        <p:nvSpPr>
          <p:cNvPr id="10" name="Rectangle 9"/>
          <p:cNvSpPr>
            <a:spLocks noChangeAspect="1"/>
          </p:cNvSpPr>
          <p:nvPr/>
        </p:nvSpPr>
        <p:spPr bwMode="auto">
          <a:xfrm>
            <a:off x="7681457" y="2501544"/>
            <a:ext cx="2981885" cy="55400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0" rIns="45720" bIns="0" numCol="1" spcCol="0" rtlCol="0" fromWordArt="0" anchor="ctr" anchorCtr="0" forceAA="0" compatLnSpc="1">
            <a:prstTxWarp prst="textNoShape">
              <a:avLst/>
            </a:prstTxWarp>
            <a:noAutofit/>
          </a:bodyPr>
          <a:lstStyle/>
          <a:p>
            <a:pPr algn="ctr" defTabSz="1218535" fontAlgn="base">
              <a:lnSpc>
                <a:spcPct val="80000"/>
              </a:lnSpc>
              <a:spcBef>
                <a:spcPct val="0"/>
              </a:spcBef>
              <a:spcAft>
                <a:spcPct val="0"/>
              </a:spcAft>
            </a:pPr>
            <a:r>
              <a:rPr lang="en-US" sz="2000" spc="-30" dirty="0">
                <a:gradFill>
                  <a:gsLst>
                    <a:gs pos="0">
                      <a:srgbClr val="FFFFFF"/>
                    </a:gs>
                    <a:gs pos="100000">
                      <a:srgbClr val="FFFFFF"/>
                    </a:gs>
                  </a:gsLst>
                  <a:lin ang="5400000" scaled="0"/>
                </a:gradFill>
                <a:ea typeface="Segoe UI" pitchFamily="34" charset="0"/>
                <a:cs typeface="Segoe UI" pitchFamily="34" charset="0"/>
              </a:rPr>
              <a:t>Enterprise</a:t>
            </a:r>
          </a:p>
        </p:txBody>
      </p:sp>
      <p:sp>
        <p:nvSpPr>
          <p:cNvPr id="17" name="Rectangle 16"/>
          <p:cNvSpPr/>
          <p:nvPr/>
        </p:nvSpPr>
        <p:spPr bwMode="auto">
          <a:xfrm>
            <a:off x="6744447" y="1"/>
            <a:ext cx="740664" cy="384048"/>
          </a:xfrm>
          <a:prstGeom prst="rect">
            <a:avLst/>
          </a:prstGeom>
          <a:solidFill>
            <a:schemeClr val="accent5">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800" dirty="0">
                <a:solidFill>
                  <a:srgbClr val="000000"/>
                </a:solidFill>
                <a:ea typeface="Segoe UI" pitchFamily="34" charset="0"/>
                <a:cs typeface="Segoe UI" pitchFamily="34" charset="0"/>
              </a:rPr>
              <a:t>Office 365</a:t>
            </a:r>
          </a:p>
        </p:txBody>
      </p:sp>
      <p:sp>
        <p:nvSpPr>
          <p:cNvPr id="18" name="Rectangle 17"/>
          <p:cNvSpPr/>
          <p:nvPr/>
        </p:nvSpPr>
        <p:spPr bwMode="auto">
          <a:xfrm>
            <a:off x="7532806" y="1"/>
            <a:ext cx="740664" cy="38404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800" dirty="0">
                <a:solidFill>
                  <a:srgbClr val="000000"/>
                </a:solidFill>
                <a:ea typeface="Segoe UI" pitchFamily="34" charset="0"/>
                <a:cs typeface="Segoe UI" pitchFamily="34" charset="0"/>
              </a:rPr>
              <a:t>Office</a:t>
            </a:r>
          </a:p>
        </p:txBody>
      </p:sp>
      <p:sp>
        <p:nvSpPr>
          <p:cNvPr id="19" name="Rectangle 18"/>
          <p:cNvSpPr/>
          <p:nvPr/>
        </p:nvSpPr>
        <p:spPr bwMode="auto">
          <a:xfrm>
            <a:off x="8321165" y="1"/>
            <a:ext cx="740664" cy="38404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800" dirty="0">
                <a:solidFill>
                  <a:srgbClr val="000000"/>
                </a:solidFill>
                <a:ea typeface="Segoe UI" pitchFamily="34" charset="0"/>
                <a:cs typeface="Segoe UI" pitchFamily="34" charset="0"/>
              </a:rPr>
              <a:t>Project &amp; Visio</a:t>
            </a:r>
          </a:p>
        </p:txBody>
      </p:sp>
      <p:sp>
        <p:nvSpPr>
          <p:cNvPr id="20" name="Rectangle 19"/>
          <p:cNvSpPr/>
          <p:nvPr/>
        </p:nvSpPr>
        <p:spPr bwMode="auto">
          <a:xfrm>
            <a:off x="9103311" y="1"/>
            <a:ext cx="740664" cy="38404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800" dirty="0">
                <a:solidFill>
                  <a:srgbClr val="000000"/>
                </a:solidFill>
                <a:ea typeface="Segoe UI" pitchFamily="34" charset="0"/>
                <a:cs typeface="Segoe UI" pitchFamily="34" charset="0"/>
              </a:rPr>
              <a:t>Exchange</a:t>
            </a:r>
          </a:p>
        </p:txBody>
      </p:sp>
      <p:sp>
        <p:nvSpPr>
          <p:cNvPr id="21" name="Rectangle 20"/>
          <p:cNvSpPr/>
          <p:nvPr/>
        </p:nvSpPr>
        <p:spPr bwMode="auto">
          <a:xfrm>
            <a:off x="9885457" y="1"/>
            <a:ext cx="740664" cy="38404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800" dirty="0">
                <a:solidFill>
                  <a:srgbClr val="000000"/>
                </a:solidFill>
                <a:ea typeface="Segoe UI" pitchFamily="34" charset="0"/>
                <a:cs typeface="Segoe UI" pitchFamily="34" charset="0"/>
              </a:rPr>
              <a:t>SharePoint</a:t>
            </a:r>
          </a:p>
        </p:txBody>
      </p:sp>
      <p:sp>
        <p:nvSpPr>
          <p:cNvPr id="22" name="Rectangle 21"/>
          <p:cNvSpPr/>
          <p:nvPr/>
        </p:nvSpPr>
        <p:spPr bwMode="auto">
          <a:xfrm>
            <a:off x="10667603" y="1"/>
            <a:ext cx="740664" cy="38404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800" dirty="0">
                <a:solidFill>
                  <a:srgbClr val="000000"/>
                </a:solidFill>
                <a:ea typeface="Segoe UI" pitchFamily="34" charset="0"/>
                <a:cs typeface="Segoe UI" pitchFamily="34" charset="0"/>
              </a:rPr>
              <a:t>Lync</a:t>
            </a:r>
          </a:p>
        </p:txBody>
      </p:sp>
      <p:sp>
        <p:nvSpPr>
          <p:cNvPr id="23" name="Rectangle 22"/>
          <p:cNvSpPr/>
          <p:nvPr/>
        </p:nvSpPr>
        <p:spPr bwMode="auto">
          <a:xfrm>
            <a:off x="11449749" y="1"/>
            <a:ext cx="740664" cy="38404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800" dirty="0">
                <a:solidFill>
                  <a:srgbClr val="000000"/>
                </a:solidFill>
                <a:ea typeface="Segoe UI" pitchFamily="34" charset="0"/>
                <a:cs typeface="Segoe UI" pitchFamily="34" charset="0"/>
              </a:rPr>
              <a:t>CAL Suites</a:t>
            </a:r>
          </a:p>
        </p:txBody>
      </p:sp>
      <p:sp>
        <p:nvSpPr>
          <p:cNvPr id="8" name="Rectangle 7"/>
          <p:cNvSpPr>
            <a:spLocks noChangeAspect="1"/>
          </p:cNvSpPr>
          <p:nvPr/>
        </p:nvSpPr>
        <p:spPr bwMode="auto">
          <a:xfrm>
            <a:off x="1499311" y="2501545"/>
            <a:ext cx="2981885" cy="55400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91440" numCol="1" spcCol="0" rtlCol="0" fromWordArt="0" anchor="ctr" anchorCtr="0" forceAA="0" compatLnSpc="1">
            <a:prstTxWarp prst="textNoShape">
              <a:avLst/>
            </a:prstTxWarp>
            <a:noAutofit/>
          </a:bodyPr>
          <a:lstStyle/>
          <a:p>
            <a:pPr algn="ctr" defTabSz="1218535" fontAlgn="base">
              <a:spcBef>
                <a:spcPct val="0"/>
              </a:spcBef>
              <a:spcAft>
                <a:spcPct val="0"/>
              </a:spcAft>
            </a:pPr>
            <a:r>
              <a:rPr lang="en-US" sz="2000" spc="-30" dirty="0">
                <a:gradFill>
                  <a:gsLst>
                    <a:gs pos="0">
                      <a:srgbClr val="FFFFFF"/>
                    </a:gs>
                    <a:gs pos="100000">
                      <a:srgbClr val="FFFFFF"/>
                    </a:gs>
                  </a:gsLst>
                  <a:lin ang="5400000" scaled="0"/>
                </a:gradFill>
                <a:ea typeface="Segoe UI" pitchFamily="34" charset="0"/>
                <a:cs typeface="Segoe UI" pitchFamily="34" charset="0"/>
              </a:rPr>
              <a:t>Small Business Premium</a:t>
            </a:r>
          </a:p>
        </p:txBody>
      </p:sp>
      <p:graphicFrame>
        <p:nvGraphicFramePr>
          <p:cNvPr id="16" name="Table 15"/>
          <p:cNvGraphicFramePr>
            <a:graphicFrameLocks noGrp="1"/>
          </p:cNvGraphicFramePr>
          <p:nvPr>
            <p:extLst>
              <p:ext uri="{D42A27DB-BD31-4B8C-83A1-F6EECF244321}">
                <p14:modId xmlns:p14="http://schemas.microsoft.com/office/powerpoint/2010/main" xmlns="" val="1355093070"/>
              </p:ext>
            </p:extLst>
          </p:nvPr>
        </p:nvGraphicFramePr>
        <p:xfrm>
          <a:off x="520702" y="1447801"/>
          <a:ext cx="11153775" cy="4162485"/>
        </p:xfrm>
        <a:graphic>
          <a:graphicData uri="http://schemas.openxmlformats.org/drawingml/2006/table">
            <a:tbl>
              <a:tblPr firstRow="1" firstCol="1" bandCol="1">
                <a:tableStyleId>{21E4AEA4-8DFA-4A89-87EB-49C32662AFE0}</a:tableStyleId>
              </a:tblPr>
              <a:tblGrid>
                <a:gridCol w="2152836"/>
                <a:gridCol w="2887187"/>
                <a:gridCol w="3304309"/>
                <a:gridCol w="2809443"/>
              </a:tblGrid>
              <a:tr h="547449">
                <a:tc>
                  <a:txBody>
                    <a:bodyPr/>
                    <a:lstStyle/>
                    <a:p>
                      <a:pPr marL="0" algn="r" defTabSz="914400" rtl="0" eaLnBrk="1" fontAlgn="b" latinLnBrk="0" hangingPunct="1"/>
                      <a:endParaRPr lang="en-US" sz="3200" b="0" u="none" strike="noStrike" kern="1200" dirty="0">
                        <a:gradFill>
                          <a:gsLst>
                            <a:gs pos="1250">
                              <a:schemeClr val="bg2"/>
                            </a:gs>
                            <a:gs pos="100000">
                              <a:schemeClr val="bg2"/>
                            </a:gs>
                          </a:gsLst>
                          <a:lin ang="5400000" scaled="0"/>
                        </a:gradFill>
                        <a:latin typeface="+mj-lt"/>
                        <a:ea typeface="Segoe UI" pitchFamily="34" charset="0"/>
                        <a:cs typeface="Segoe UI" pitchFamily="34" charset="0"/>
                      </a:endParaRPr>
                    </a:p>
                  </a:txBody>
                  <a:tcPr marT="0" marB="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2000" b="0" u="none" strike="noStrike" kern="1200" dirty="0" smtClean="0">
                          <a:ln>
                            <a:noFill/>
                          </a:ln>
                          <a:gradFill>
                            <a:gsLst>
                              <a:gs pos="0">
                                <a:srgbClr val="FFFFFF"/>
                              </a:gs>
                              <a:gs pos="100000">
                                <a:srgbClr val="FFFFFF"/>
                              </a:gs>
                            </a:gsLst>
                            <a:lin ang="5400000" scaled="0"/>
                          </a:gradFill>
                          <a:latin typeface="+mn-lt"/>
                          <a:ea typeface="+mn-ea"/>
                          <a:cs typeface="+mn-cs"/>
                        </a:rPr>
                        <a:t>Small Business Premium</a:t>
                      </a:r>
                      <a:endParaRPr lang="en-US" sz="2000" b="0" u="none" strike="noStrike" kern="1200" dirty="0">
                        <a:ln>
                          <a:noFill/>
                        </a:ln>
                        <a:gradFill>
                          <a:gsLst>
                            <a:gs pos="0">
                              <a:srgbClr val="FFFFFF"/>
                            </a:gs>
                            <a:gs pos="100000">
                              <a:srgbClr val="FFFFFF"/>
                            </a:gs>
                          </a:gsLst>
                          <a:lin ang="5400000" scaled="0"/>
                        </a:gradFill>
                        <a:latin typeface="+mn-lt"/>
                        <a:ea typeface="+mn-ea"/>
                        <a:cs typeface="+mn-cs"/>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algn="ctr" defTabSz="914400" rtl="0" eaLnBrk="1" fontAlgn="b" latinLnBrk="0" hangingPunct="1"/>
                      <a:r>
                        <a:rPr lang="en-US" sz="2000" b="0" u="none" strike="noStrike" kern="1200" smtClean="0">
                          <a:ln>
                            <a:noFill/>
                          </a:ln>
                          <a:gradFill>
                            <a:gsLst>
                              <a:gs pos="0">
                                <a:srgbClr val="FFFFFF"/>
                              </a:gs>
                              <a:gs pos="100000">
                                <a:srgbClr val="FFFFFF"/>
                              </a:gs>
                            </a:gsLst>
                            <a:lin ang="5400000" scaled="0"/>
                          </a:gradFill>
                          <a:latin typeface="+mn-lt"/>
                          <a:ea typeface="+mn-ea"/>
                          <a:cs typeface="+mn-cs"/>
                        </a:rPr>
                        <a:t>Midsize</a:t>
                      </a:r>
                      <a:r>
                        <a:rPr lang="en-US" sz="2000" b="0" u="none" strike="noStrike" kern="1200" baseline="0" smtClean="0">
                          <a:ln>
                            <a:noFill/>
                          </a:ln>
                          <a:gradFill>
                            <a:gsLst>
                              <a:gs pos="0">
                                <a:srgbClr val="FFFFFF"/>
                              </a:gs>
                              <a:gs pos="100000">
                                <a:srgbClr val="FFFFFF"/>
                              </a:gs>
                            </a:gsLst>
                            <a:lin ang="5400000" scaled="0"/>
                          </a:gradFill>
                          <a:latin typeface="+mn-lt"/>
                          <a:ea typeface="+mn-ea"/>
                          <a:cs typeface="+mn-cs"/>
                        </a:rPr>
                        <a:t> Business</a:t>
                      </a:r>
                      <a:endParaRPr lang="en-US" sz="2000" b="0" u="none" strike="noStrike" kern="1200">
                        <a:ln>
                          <a:noFill/>
                        </a:ln>
                        <a:gradFill>
                          <a:gsLst>
                            <a:gs pos="0">
                              <a:srgbClr val="FFFFFF"/>
                            </a:gs>
                            <a:gs pos="100000">
                              <a:srgbClr val="FFFFFF"/>
                            </a:gs>
                          </a:gsLst>
                          <a:lin ang="5400000" scaled="0"/>
                        </a:gradFill>
                        <a:latin typeface="+mn-lt"/>
                        <a:ea typeface="+mn-ea"/>
                        <a:cs typeface="+mn-cs"/>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US" sz="2000" b="0" u="none" strike="noStrike" kern="1200" dirty="0" smtClean="0">
                          <a:ln>
                            <a:noFill/>
                          </a:ln>
                          <a:gradFill>
                            <a:gsLst>
                              <a:gs pos="0">
                                <a:srgbClr val="FFFFFF"/>
                              </a:gs>
                              <a:gs pos="100000">
                                <a:srgbClr val="FFFFFF"/>
                              </a:gs>
                            </a:gsLst>
                            <a:lin ang="5400000" scaled="0"/>
                          </a:gradFill>
                          <a:latin typeface="+mn-lt"/>
                          <a:ea typeface="+mn-ea"/>
                          <a:cs typeface="+mn-cs"/>
                        </a:rPr>
                        <a:t>Enterprise E3</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65760">
                <a:tc>
                  <a:txBody>
                    <a:bodyPr/>
                    <a:lstStyle/>
                    <a:p>
                      <a:pPr marL="0" algn="l" defTabSz="914363" rtl="0" eaLnBrk="1" fontAlgn="b" latinLnBrk="0" hangingPunct="1"/>
                      <a:r>
                        <a:rPr lang="en-US" sz="1200" b="1" u="none" strike="noStrike" kern="1200" dirty="0" smtClean="0">
                          <a:solidFill>
                            <a:schemeClr val="tx1"/>
                          </a:solidFill>
                          <a:latin typeface="+mn-lt"/>
                          <a:ea typeface="Segoe UI" pitchFamily="34" charset="0"/>
                          <a:cs typeface="Segoe UI" pitchFamily="34" charset="0"/>
                        </a:rPr>
                        <a:t>IT </a:t>
                      </a:r>
                      <a:r>
                        <a:rPr lang="cs-CZ" sz="1200" b="1" u="none" strike="noStrike" kern="1200" dirty="0" smtClean="0">
                          <a:solidFill>
                            <a:schemeClr val="tx1"/>
                          </a:solidFill>
                          <a:latin typeface="+mn-lt"/>
                          <a:ea typeface="Segoe UI" pitchFamily="34" charset="0"/>
                          <a:cs typeface="Segoe UI" pitchFamily="34" charset="0"/>
                        </a:rPr>
                        <a:t>profil</a:t>
                      </a:r>
                      <a:endParaRPr lang="en-US" sz="1200" b="1" u="none" strike="noStrike" kern="1200" dirty="0">
                        <a:solidFill>
                          <a:schemeClr val="tx1"/>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r>
                        <a:rPr lang="cs-CZ" sz="1200" b="0" u="none" strike="noStrike" kern="1200" dirty="0" smtClean="0">
                          <a:solidFill>
                            <a:schemeClr val="tx1"/>
                          </a:solidFill>
                          <a:latin typeface="+mn-lt"/>
                          <a:ea typeface="Segoe UI" pitchFamily="34" charset="0"/>
                          <a:cs typeface="Segoe UI" pitchFamily="34" charset="0"/>
                        </a:rPr>
                        <a:t>Nemá </a:t>
                      </a:r>
                      <a:r>
                        <a:rPr lang="cs-CZ" sz="1200" b="0" u="none" strike="noStrike" kern="1200" baseline="0" dirty="0" smtClean="0">
                          <a:solidFill>
                            <a:schemeClr val="tx1"/>
                          </a:solidFill>
                          <a:latin typeface="+mn-lt"/>
                          <a:ea typeface="Segoe UI" pitchFamily="34" charset="0"/>
                          <a:cs typeface="Segoe UI" pitchFamily="34" charset="0"/>
                        </a:rPr>
                        <a:t>správce IT </a:t>
                      </a:r>
                      <a:r>
                        <a:rPr lang="en-US" sz="1200" b="0" u="none" strike="noStrike" kern="1200" baseline="0" dirty="0" smtClean="0">
                          <a:solidFill>
                            <a:schemeClr val="tx1"/>
                          </a:solidFill>
                          <a:latin typeface="+mn-lt"/>
                          <a:ea typeface="Segoe UI" pitchFamily="34" charset="0"/>
                          <a:cs typeface="Segoe UI" pitchFamily="34" charset="0"/>
                        </a:rPr>
                        <a:t> (1-10 </a:t>
                      </a:r>
                      <a:r>
                        <a:rPr lang="cs-CZ" sz="1200" b="0" u="none" strike="noStrike" kern="1200" baseline="0" dirty="0" smtClean="0">
                          <a:solidFill>
                            <a:schemeClr val="tx1"/>
                          </a:solidFill>
                          <a:latin typeface="+mn-lt"/>
                          <a:ea typeface="Segoe UI" pitchFamily="34" charset="0"/>
                          <a:cs typeface="Segoe UI" pitchFamily="34" charset="0"/>
                        </a:rPr>
                        <a:t>uživatelů</a:t>
                      </a:r>
                      <a:r>
                        <a:rPr lang="en-US" sz="1200" b="0" u="none" strike="noStrike" kern="1200" baseline="0" dirty="0" smtClean="0">
                          <a:solidFill>
                            <a:schemeClr val="tx1"/>
                          </a:solidFill>
                          <a:latin typeface="+mn-lt"/>
                          <a:ea typeface="Segoe UI" pitchFamily="34" charset="0"/>
                          <a:cs typeface="Segoe UI" pitchFamily="34" charset="0"/>
                        </a:rPr>
                        <a:t>)</a:t>
                      </a:r>
                      <a:endParaRPr lang="en-US" sz="1200" b="0" u="none" strike="noStrike" kern="1200" dirty="0">
                        <a:solidFill>
                          <a:schemeClr val="tx1"/>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E7F9"/>
                    </a:solidFill>
                  </a:tcPr>
                </a:tc>
                <a:tc>
                  <a:txBody>
                    <a:bodyPr/>
                    <a:lstStyle/>
                    <a:p>
                      <a:pPr marL="0" algn="ctr" defTabSz="914363" rtl="0" eaLnBrk="1" latinLnBrk="0" hangingPunct="1"/>
                      <a:r>
                        <a:rPr lang="cs-CZ" sz="1200" b="0" u="none" strike="noStrike" kern="1200" dirty="0" smtClean="0">
                          <a:solidFill>
                            <a:schemeClr val="tx1"/>
                          </a:solidFill>
                          <a:latin typeface="+mn-lt"/>
                          <a:ea typeface="Segoe UI" pitchFamily="34" charset="0"/>
                          <a:cs typeface="Segoe UI" pitchFamily="34" charset="0"/>
                        </a:rPr>
                        <a:t>Jeden</a:t>
                      </a:r>
                      <a:r>
                        <a:rPr lang="cs-CZ" sz="1200" b="0" u="none" strike="noStrike" kern="1200" baseline="0" dirty="0" smtClean="0">
                          <a:solidFill>
                            <a:schemeClr val="tx1"/>
                          </a:solidFill>
                          <a:latin typeface="+mn-lt"/>
                          <a:ea typeface="Segoe UI" pitchFamily="34" charset="0"/>
                          <a:cs typeface="Segoe UI" pitchFamily="34" charset="0"/>
                        </a:rPr>
                        <a:t> správce IT </a:t>
                      </a:r>
                      <a:r>
                        <a:rPr lang="en-US" sz="1200" b="0" u="none" strike="noStrike" kern="1200" dirty="0" smtClean="0">
                          <a:solidFill>
                            <a:schemeClr val="tx1"/>
                          </a:solidFill>
                          <a:latin typeface="+mn-lt"/>
                          <a:ea typeface="Segoe UI" pitchFamily="34" charset="0"/>
                          <a:cs typeface="Segoe UI" pitchFamily="34" charset="0"/>
                        </a:rPr>
                        <a:t>(10-250 </a:t>
                      </a:r>
                      <a:r>
                        <a:rPr lang="cs-CZ" sz="1200" b="0" u="none" strike="noStrike" kern="1200" dirty="0" smtClean="0">
                          <a:solidFill>
                            <a:schemeClr val="tx1"/>
                          </a:solidFill>
                          <a:latin typeface="+mn-lt"/>
                          <a:ea typeface="Segoe UI" pitchFamily="34" charset="0"/>
                          <a:cs typeface="Segoe UI" pitchFamily="34" charset="0"/>
                        </a:rPr>
                        <a:t>uživatelů</a:t>
                      </a:r>
                      <a:r>
                        <a:rPr lang="en-US" sz="1200" b="0" u="none" strike="noStrike" kern="1200" dirty="0" smtClean="0">
                          <a:solidFill>
                            <a:schemeClr val="tx1"/>
                          </a:solidFill>
                          <a:latin typeface="+mn-lt"/>
                          <a:ea typeface="Segoe UI" pitchFamily="34" charset="0"/>
                          <a:cs typeface="Segoe UI" pitchFamily="34" charset="0"/>
                        </a:rPr>
                        <a:t>)</a:t>
                      </a:r>
                      <a:endParaRPr lang="en-US" sz="1200" b="0" u="none" strike="noStrike" kern="1200" dirty="0">
                        <a:solidFill>
                          <a:schemeClr val="tx1"/>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9FF"/>
                    </a:solidFill>
                  </a:tcPr>
                </a:tc>
                <a:tc>
                  <a:txBody>
                    <a:bodyPr/>
                    <a:lstStyle/>
                    <a:p>
                      <a:pPr marL="0" algn="ctr" defTabSz="914363" rtl="0" eaLnBrk="1" latinLnBrk="0" hangingPunct="1"/>
                      <a:r>
                        <a:rPr lang="cs-CZ" sz="1200" b="0" u="none" strike="noStrike" kern="1200" dirty="0" smtClean="0">
                          <a:solidFill>
                            <a:schemeClr val="tx1"/>
                          </a:solidFill>
                          <a:latin typeface="+mn-lt"/>
                          <a:ea typeface="Segoe UI" pitchFamily="34" charset="0"/>
                          <a:cs typeface="Segoe UI" pitchFamily="34" charset="0"/>
                        </a:rPr>
                        <a:t>Spravuje partner/ IT specialista </a:t>
                      </a:r>
                      <a:r>
                        <a:rPr lang="en-US" sz="1200" b="0" u="none" strike="noStrike" kern="1200" baseline="0" dirty="0" smtClean="0">
                          <a:solidFill>
                            <a:schemeClr val="tx1"/>
                          </a:solidFill>
                          <a:latin typeface="+mn-lt"/>
                          <a:ea typeface="Segoe UI" pitchFamily="34" charset="0"/>
                          <a:cs typeface="Segoe UI" pitchFamily="34" charset="0"/>
                        </a:rPr>
                        <a:t>(250+) </a:t>
                      </a:r>
                      <a:endParaRPr lang="en-US" sz="1200" b="0" u="none" strike="noStrike" kern="1200" dirty="0">
                        <a:solidFill>
                          <a:schemeClr val="tx1"/>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CE5"/>
                    </a:solidFill>
                  </a:tcPr>
                </a:tc>
              </a:tr>
              <a:tr h="323196">
                <a:tc>
                  <a:txBody>
                    <a:bodyPr/>
                    <a:lstStyle/>
                    <a:p>
                      <a:pPr marL="225425" lvl="1" indent="0" algn="l" defTabSz="914363" rtl="0" eaLnBrk="1" fontAlgn="b" latinLnBrk="0" hangingPunct="1"/>
                      <a:r>
                        <a:rPr lang="cs-CZ" sz="1200" b="0" u="none" strike="noStrike" kern="1200" dirty="0" smtClean="0">
                          <a:solidFill>
                            <a:schemeClr val="tx1"/>
                          </a:solidFill>
                          <a:latin typeface="+mn-lt"/>
                          <a:ea typeface="Segoe UI" pitchFamily="34" charset="0"/>
                          <a:cs typeface="Segoe UI" pitchFamily="34" charset="0"/>
                        </a:rPr>
                        <a:t>Konzole</a:t>
                      </a:r>
                      <a:r>
                        <a:rPr lang="cs-CZ" sz="1200" b="0" u="none" strike="noStrike" kern="1200" baseline="0" dirty="0" smtClean="0">
                          <a:solidFill>
                            <a:schemeClr val="tx1"/>
                          </a:solidFill>
                          <a:latin typeface="+mn-lt"/>
                          <a:ea typeface="Segoe UI" pitchFamily="34" charset="0"/>
                          <a:cs typeface="Segoe UI" pitchFamily="34" charset="0"/>
                        </a:rPr>
                        <a:t> správce</a:t>
                      </a:r>
                      <a:endParaRPr lang="en-US" sz="1200" b="0" u="none" strike="noStrike" kern="1200" dirty="0">
                        <a:solidFill>
                          <a:schemeClr val="tx1"/>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r>
                        <a:rPr lang="cs-CZ" sz="1200" b="0" u="none" strike="noStrike" kern="1200" dirty="0" smtClean="0">
                          <a:solidFill>
                            <a:schemeClr val="tx1"/>
                          </a:solidFill>
                          <a:latin typeface="+mn-lt"/>
                          <a:ea typeface="Segoe UI" pitchFamily="34" charset="0"/>
                          <a:cs typeface="Segoe UI" pitchFamily="34" charset="0"/>
                        </a:rPr>
                        <a:t>Jednoduchá</a:t>
                      </a:r>
                      <a:endParaRPr lang="en-US" sz="1200" b="0" u="none" strike="noStrike" kern="1200" dirty="0">
                        <a:solidFill>
                          <a:schemeClr val="tx1"/>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E7F9"/>
                    </a:solidFill>
                  </a:tcPr>
                </a:tc>
                <a:tc>
                  <a:txBody>
                    <a:bodyPr/>
                    <a:lstStyle/>
                    <a:p>
                      <a:pPr marL="0" algn="ctr" defTabSz="914363" rtl="0" eaLnBrk="1" latinLnBrk="0" hangingPunct="1"/>
                      <a:r>
                        <a:rPr lang="cs-CZ" sz="1200" b="0" u="none" strike="noStrike" kern="1200" dirty="0" smtClean="0">
                          <a:solidFill>
                            <a:schemeClr val="tx1"/>
                          </a:solidFill>
                          <a:latin typeface="+mn-lt"/>
                          <a:ea typeface="Segoe UI" pitchFamily="34" charset="0"/>
                          <a:cs typeface="Segoe UI" pitchFamily="34" charset="0"/>
                        </a:rPr>
                        <a:t>Plná</a:t>
                      </a:r>
                      <a:endParaRPr lang="en-US" sz="1200" b="0" u="none" strike="noStrike" kern="1200" dirty="0" smtClean="0">
                        <a:solidFill>
                          <a:schemeClr val="tx1"/>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9FF"/>
                    </a:solidFill>
                  </a:tcPr>
                </a:tc>
                <a:tc>
                  <a:txBody>
                    <a:bodyPr/>
                    <a:lstStyle/>
                    <a:p>
                      <a:pPr marL="0" algn="ctr" defTabSz="914363" rtl="0" eaLnBrk="1" latinLnBrk="0" hangingPunct="1"/>
                      <a:r>
                        <a:rPr lang="cs-CZ" sz="1200" b="0" u="none" strike="noStrike" kern="1200" dirty="0" smtClean="0">
                          <a:solidFill>
                            <a:schemeClr val="tx1"/>
                          </a:solidFill>
                          <a:latin typeface="+mn-lt"/>
                          <a:ea typeface="Segoe UI" pitchFamily="34" charset="0"/>
                          <a:cs typeface="Segoe UI" pitchFamily="34" charset="0"/>
                        </a:rPr>
                        <a:t>S pokročilými možnostmi</a:t>
                      </a:r>
                      <a:endParaRPr lang="en-US" sz="1200" b="0" u="none" strike="noStrike" kern="1200" baseline="0" dirty="0" smtClean="0">
                        <a:solidFill>
                          <a:schemeClr val="tx1"/>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CE5"/>
                    </a:solidFill>
                  </a:tcPr>
                </a:tc>
              </a:tr>
              <a:tr h="365760">
                <a:tc>
                  <a:txBody>
                    <a:bodyPr/>
                    <a:lstStyle/>
                    <a:p>
                      <a:pPr marL="225425" lvl="1" indent="0" algn="l" defTabSz="914363" rtl="0" eaLnBrk="1" fontAlgn="b" latinLnBrk="0" hangingPunct="1"/>
                      <a:r>
                        <a:rPr lang="cs-CZ" sz="1200" b="0" u="none" strike="noStrike" kern="1200" dirty="0" smtClean="0">
                          <a:solidFill>
                            <a:schemeClr val="tx1"/>
                          </a:solidFill>
                          <a:latin typeface="+mn-lt"/>
                          <a:ea typeface="Segoe UI" pitchFamily="34" charset="0"/>
                          <a:cs typeface="Segoe UI" pitchFamily="34" charset="0"/>
                        </a:rPr>
                        <a:t>Podpora</a:t>
                      </a:r>
                      <a:endParaRPr lang="en-US" sz="1200" b="0" u="none" strike="noStrike" kern="1200" dirty="0">
                        <a:solidFill>
                          <a:schemeClr val="tx1"/>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r>
                        <a:rPr lang="cs-CZ" sz="1200" b="0" u="none" strike="noStrike" kern="1200" dirty="0" smtClean="0">
                          <a:solidFill>
                            <a:schemeClr val="tx1"/>
                          </a:solidFill>
                          <a:latin typeface="+mn-lt"/>
                          <a:ea typeface="Segoe UI" pitchFamily="34" charset="0"/>
                          <a:cs typeface="Segoe UI" pitchFamily="34" charset="0"/>
                        </a:rPr>
                        <a:t>Základní podpora</a:t>
                      </a:r>
                      <a:endParaRPr lang="en-US" sz="1200" b="0" u="none" strike="noStrike" kern="1200" dirty="0">
                        <a:solidFill>
                          <a:schemeClr val="tx1"/>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E7F9"/>
                    </a:solidFill>
                  </a:tcPr>
                </a:tc>
                <a:tc>
                  <a:txBody>
                    <a:bodyPr/>
                    <a:lstStyle/>
                    <a:p>
                      <a:pPr marL="0" algn="ctr" defTabSz="914363" rtl="0" eaLnBrk="1" latinLnBrk="0" hangingPunct="1"/>
                      <a:r>
                        <a:rPr lang="cs-CZ" sz="1200" b="0" u="none" strike="noStrike" kern="1200" dirty="0" smtClean="0">
                          <a:solidFill>
                            <a:schemeClr val="tx1"/>
                          </a:solidFill>
                          <a:latin typeface="+mn-lt"/>
                          <a:ea typeface="Segoe UI" pitchFamily="34" charset="0"/>
                          <a:cs typeface="Segoe UI" pitchFamily="34" charset="0"/>
                        </a:rPr>
                        <a:t>Telefonická podpora v pracovních</a:t>
                      </a:r>
                      <a:r>
                        <a:rPr lang="cs-CZ" sz="1200" b="0" u="none" strike="noStrike" kern="1200" baseline="0" dirty="0" smtClean="0">
                          <a:solidFill>
                            <a:schemeClr val="tx1"/>
                          </a:solidFill>
                          <a:latin typeface="+mn-lt"/>
                          <a:ea typeface="Segoe UI" pitchFamily="34" charset="0"/>
                          <a:cs typeface="Segoe UI" pitchFamily="34" charset="0"/>
                        </a:rPr>
                        <a:t> hodinách</a:t>
                      </a:r>
                      <a:endParaRPr lang="en-US" sz="1200" b="0" u="none" strike="noStrike" kern="1200" dirty="0">
                        <a:solidFill>
                          <a:schemeClr val="tx1"/>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9FF"/>
                    </a:solidFill>
                  </a:tcPr>
                </a:tc>
                <a:tc>
                  <a:txBody>
                    <a:bodyPr/>
                    <a:lstStyle/>
                    <a:p>
                      <a:pPr marL="0" algn="ctr" defTabSz="914363" rtl="0" eaLnBrk="1" latinLnBrk="0" hangingPunct="1"/>
                      <a:r>
                        <a:rPr lang="en-US" sz="1200" b="0" u="none" strike="noStrike" kern="1200" dirty="0" smtClean="0">
                          <a:solidFill>
                            <a:schemeClr val="tx1"/>
                          </a:solidFill>
                          <a:latin typeface="+mn-lt"/>
                          <a:ea typeface="Segoe UI" pitchFamily="34" charset="0"/>
                          <a:cs typeface="Segoe UI" pitchFamily="34" charset="0"/>
                        </a:rPr>
                        <a:t>24x7</a:t>
                      </a:r>
                      <a:r>
                        <a:rPr lang="en-US" sz="1200" b="0" u="none" strike="noStrike" kern="1200" baseline="0" dirty="0" smtClean="0">
                          <a:solidFill>
                            <a:schemeClr val="tx1"/>
                          </a:solidFill>
                          <a:latin typeface="+mn-lt"/>
                          <a:ea typeface="Segoe UI" pitchFamily="34" charset="0"/>
                          <a:cs typeface="Segoe UI" pitchFamily="34" charset="0"/>
                        </a:rPr>
                        <a:t>, </a:t>
                      </a:r>
                      <a:r>
                        <a:rPr lang="cs-CZ" sz="1200" b="0" u="none" strike="noStrike" kern="1200" baseline="0" dirty="0" smtClean="0">
                          <a:solidFill>
                            <a:schemeClr val="tx1"/>
                          </a:solidFill>
                          <a:latin typeface="+mn-lt"/>
                          <a:ea typeface="Segoe UI" pitchFamily="34" charset="0"/>
                          <a:cs typeface="Segoe UI" pitchFamily="34" charset="0"/>
                        </a:rPr>
                        <a:t>priorita</a:t>
                      </a:r>
                      <a:endParaRPr lang="en-US" sz="1200" b="0" u="none" strike="noStrike" kern="1200" dirty="0">
                        <a:solidFill>
                          <a:schemeClr val="tx1"/>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CE5"/>
                    </a:solidFill>
                  </a:tcPr>
                </a:tc>
              </a:tr>
              <a:tr h="365760">
                <a:tc>
                  <a:txBody>
                    <a:bodyPr/>
                    <a:lstStyle/>
                    <a:p>
                      <a:pPr marL="225425" lvl="1" indent="0" algn="l" defTabSz="914363" rtl="0" eaLnBrk="1" fontAlgn="b" latinLnBrk="0" hangingPunct="1"/>
                      <a:r>
                        <a:rPr lang="cs-CZ" sz="1200" b="0" u="none" strike="noStrike" kern="1200" dirty="0" smtClean="0">
                          <a:solidFill>
                            <a:schemeClr val="tx1"/>
                          </a:solidFill>
                          <a:latin typeface="+mn-lt"/>
                          <a:ea typeface="Segoe UI" pitchFamily="34" charset="0"/>
                          <a:cs typeface="Segoe UI" pitchFamily="34" charset="0"/>
                        </a:rPr>
                        <a:t>Nasazení</a:t>
                      </a:r>
                      <a:r>
                        <a:rPr lang="cs-CZ" sz="1200" b="0" u="none" strike="noStrike" kern="1200" baseline="0" dirty="0" smtClean="0">
                          <a:solidFill>
                            <a:schemeClr val="tx1"/>
                          </a:solidFill>
                          <a:latin typeface="+mn-lt"/>
                          <a:ea typeface="Segoe UI" pitchFamily="34" charset="0"/>
                          <a:cs typeface="Segoe UI" pitchFamily="34" charset="0"/>
                        </a:rPr>
                        <a:t> klienta Office</a:t>
                      </a:r>
                      <a:endParaRPr lang="en-US" sz="1200" b="0" u="none" strike="noStrike" kern="1200" dirty="0">
                        <a:solidFill>
                          <a:schemeClr val="tx1"/>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r>
                        <a:rPr lang="cs-CZ" sz="1200" b="0" u="none" strike="noStrike" kern="1200" dirty="0" smtClean="0">
                          <a:solidFill>
                            <a:schemeClr val="tx1"/>
                          </a:solidFill>
                          <a:latin typeface="+mn-lt"/>
                          <a:ea typeface="Segoe UI" pitchFamily="34" charset="0"/>
                          <a:cs typeface="Segoe UI" pitchFamily="34" charset="0"/>
                        </a:rPr>
                        <a:t>Klikni a spusť</a:t>
                      </a:r>
                      <a:endParaRPr lang="en-US" sz="1200" b="0" u="none" strike="noStrike" kern="1200" dirty="0">
                        <a:solidFill>
                          <a:schemeClr val="tx1"/>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E7F9"/>
                    </a:solidFill>
                  </a:tcPr>
                </a:tc>
                <a:tc>
                  <a:txBody>
                    <a:bodyPr/>
                    <a:lstStyle/>
                    <a:p>
                      <a:pPr marL="0" algn="ctr" defTabSz="914363" rtl="0" eaLnBrk="1" latinLnBrk="0" hangingPunct="1"/>
                      <a:r>
                        <a:rPr lang="cs-CZ" sz="1200" b="0" u="none" strike="noStrike" kern="1200" dirty="0" smtClean="0">
                          <a:solidFill>
                            <a:schemeClr val="tx1"/>
                          </a:solidFill>
                          <a:latin typeface="+mn-lt"/>
                          <a:ea typeface="Segoe UI" pitchFamily="34" charset="0"/>
                          <a:cs typeface="Segoe UI" pitchFamily="34" charset="0"/>
                        </a:rPr>
                        <a:t>Klikni a spusť</a:t>
                      </a:r>
                      <a:endParaRPr lang="en-US" sz="1200" b="0" u="none" strike="noStrike" kern="1200" dirty="0">
                        <a:solidFill>
                          <a:schemeClr val="tx1"/>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9FF"/>
                    </a:solidFill>
                  </a:tcPr>
                </a:tc>
                <a:tc>
                  <a:txBody>
                    <a:bodyPr/>
                    <a:lstStyle/>
                    <a:p>
                      <a:pPr marL="0" algn="ctr" defTabSz="914363" rtl="0" eaLnBrk="1" latinLnBrk="0" hangingPunct="1"/>
                      <a:r>
                        <a:rPr lang="cs-CZ" sz="1200" b="0" u="none" strike="noStrike" kern="1200" dirty="0" smtClean="0">
                          <a:solidFill>
                            <a:schemeClr val="tx1"/>
                          </a:solidFill>
                          <a:latin typeface="+mn-lt"/>
                          <a:ea typeface="Segoe UI" pitchFamily="34" charset="0"/>
                          <a:cs typeface="Segoe UI" pitchFamily="34" charset="0"/>
                        </a:rPr>
                        <a:t>Vynucená instalace</a:t>
                      </a:r>
                      <a:r>
                        <a:rPr lang="en-US" sz="1200" b="0" u="none" strike="noStrike" kern="1200" dirty="0" smtClean="0">
                          <a:solidFill>
                            <a:schemeClr val="tx1"/>
                          </a:solidFill>
                          <a:latin typeface="+mn-lt"/>
                          <a:ea typeface="Segoe UI" pitchFamily="34" charset="0"/>
                          <a:cs typeface="Segoe UI" pitchFamily="34" charset="0"/>
                        </a:rPr>
                        <a:t>,</a:t>
                      </a:r>
                      <a:r>
                        <a:rPr lang="en-US" sz="1200" b="0" u="none" strike="noStrike" kern="1200" baseline="0" dirty="0" smtClean="0">
                          <a:solidFill>
                            <a:schemeClr val="tx1"/>
                          </a:solidFill>
                          <a:latin typeface="+mn-lt"/>
                          <a:ea typeface="Segoe UI" pitchFamily="34" charset="0"/>
                          <a:cs typeface="Segoe UI" pitchFamily="34" charset="0"/>
                        </a:rPr>
                        <a:t> </a:t>
                      </a:r>
                      <a:r>
                        <a:rPr lang="cs-CZ" sz="1200" b="0" u="none" strike="noStrike" kern="1200" dirty="0" smtClean="0">
                          <a:solidFill>
                            <a:schemeClr val="tx1"/>
                          </a:solidFill>
                          <a:latin typeface="+mn-lt"/>
                          <a:ea typeface="Segoe UI" pitchFamily="34" charset="0"/>
                          <a:cs typeface="Segoe UI" pitchFamily="34" charset="0"/>
                        </a:rPr>
                        <a:t>Klikni a spusť</a:t>
                      </a:r>
                      <a:endParaRPr lang="en-US" sz="1200" b="0" u="none" strike="noStrike" kern="1200" dirty="0">
                        <a:solidFill>
                          <a:schemeClr val="tx1"/>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CE5"/>
                    </a:solidFill>
                  </a:tcPr>
                </a:tc>
              </a:tr>
              <a:tr h="365760">
                <a:tc>
                  <a:txBody>
                    <a:bodyPr/>
                    <a:lstStyle/>
                    <a:p>
                      <a:pPr marL="225425" lvl="1" indent="0" algn="l" defTabSz="914363" rtl="0" eaLnBrk="1" fontAlgn="b" latinLnBrk="0" hangingPunct="1"/>
                      <a:r>
                        <a:rPr lang="en-US" sz="1200" b="0" u="none" strike="noStrike" kern="1200" dirty="0" smtClean="0">
                          <a:solidFill>
                            <a:schemeClr val="tx1"/>
                          </a:solidFill>
                          <a:latin typeface="+mn-lt"/>
                          <a:ea typeface="Segoe UI" pitchFamily="34" charset="0"/>
                          <a:cs typeface="Segoe UI" pitchFamily="34" charset="0"/>
                        </a:rPr>
                        <a:t>Office</a:t>
                      </a:r>
                      <a:r>
                        <a:rPr lang="en-US" sz="1200" b="0" u="none" strike="noStrike" kern="1200" baseline="0" dirty="0" smtClean="0">
                          <a:solidFill>
                            <a:schemeClr val="tx1"/>
                          </a:solidFill>
                          <a:latin typeface="+mn-lt"/>
                          <a:ea typeface="Segoe UI" pitchFamily="34" charset="0"/>
                          <a:cs typeface="Segoe UI" pitchFamily="34" charset="0"/>
                        </a:rPr>
                        <a:t> Web Apps a</a:t>
                      </a:r>
                      <a:r>
                        <a:rPr lang="cs-CZ" sz="1200" b="0" u="none" strike="noStrike" kern="1200" baseline="0" dirty="0" smtClean="0">
                          <a:solidFill>
                            <a:schemeClr val="tx1"/>
                          </a:solidFill>
                          <a:latin typeface="+mn-lt"/>
                          <a:ea typeface="Segoe UI" pitchFamily="34" charset="0"/>
                          <a:cs typeface="Segoe UI" pitchFamily="34" charset="0"/>
                        </a:rPr>
                        <a:t> spolupráce</a:t>
                      </a:r>
                      <a:endParaRPr lang="en-US" sz="1200" b="0" u="none" strike="noStrike" kern="1200" dirty="0">
                        <a:solidFill>
                          <a:schemeClr val="tx1"/>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r>
                        <a:rPr lang="en-US" sz="1200" b="0" u="none" strike="noStrike" kern="1200" dirty="0" smtClean="0">
                          <a:solidFill>
                            <a:schemeClr val="tx1"/>
                          </a:solidFill>
                          <a:latin typeface="+mn-lt"/>
                          <a:ea typeface="Segoe UI" pitchFamily="34" charset="0"/>
                          <a:cs typeface="Segoe UI" pitchFamily="34" charset="0"/>
                        </a:rPr>
                        <a:t>1 </a:t>
                      </a:r>
                      <a:r>
                        <a:rPr lang="cs-CZ" sz="1200" b="0" u="none" strike="noStrike" kern="1200" dirty="0" smtClean="0">
                          <a:solidFill>
                            <a:schemeClr val="tx1"/>
                          </a:solidFill>
                          <a:latin typeface="+mn-lt"/>
                          <a:ea typeface="Segoe UI" pitchFamily="34" charset="0"/>
                          <a:cs typeface="Segoe UI" pitchFamily="34" charset="0"/>
                        </a:rPr>
                        <a:t>kolekce</a:t>
                      </a:r>
                      <a:endParaRPr lang="en-US" sz="1200" b="0" u="none" strike="noStrike" kern="1200" dirty="0">
                        <a:solidFill>
                          <a:schemeClr val="tx1"/>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E7F9"/>
                    </a:solidFill>
                  </a:tcPr>
                </a:tc>
                <a:tc>
                  <a:txBody>
                    <a:bodyPr/>
                    <a:lstStyle/>
                    <a:p>
                      <a:pPr marL="0" algn="ctr" defTabSz="914363" rtl="0" eaLnBrk="1" latinLnBrk="0" hangingPunct="1"/>
                      <a:r>
                        <a:rPr lang="en-US" sz="1200" b="0" u="none" strike="noStrike" kern="1200" dirty="0" smtClean="0">
                          <a:solidFill>
                            <a:schemeClr val="tx1"/>
                          </a:solidFill>
                          <a:latin typeface="+mn-lt"/>
                          <a:ea typeface="Segoe UI" pitchFamily="34" charset="0"/>
                          <a:cs typeface="Segoe UI" pitchFamily="34" charset="0"/>
                        </a:rPr>
                        <a:t>20 </a:t>
                      </a:r>
                      <a:r>
                        <a:rPr lang="cs-CZ" sz="1200" b="0" u="none" strike="noStrike" kern="1200" dirty="0" smtClean="0">
                          <a:solidFill>
                            <a:schemeClr val="tx1"/>
                          </a:solidFill>
                          <a:latin typeface="+mn-lt"/>
                          <a:ea typeface="Segoe UI" pitchFamily="34" charset="0"/>
                          <a:cs typeface="Segoe UI" pitchFamily="34" charset="0"/>
                        </a:rPr>
                        <a:t>kolekcí</a:t>
                      </a:r>
                      <a:endParaRPr lang="en-US" sz="1200" b="0" u="none" strike="noStrike" kern="1200" dirty="0">
                        <a:solidFill>
                          <a:schemeClr val="tx1"/>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9FF"/>
                    </a:solidFill>
                  </a:tcPr>
                </a:tc>
                <a:tc>
                  <a:txBody>
                    <a:bodyPr/>
                    <a:lstStyle/>
                    <a:p>
                      <a:pPr marL="0" algn="ctr" defTabSz="914363" rtl="0" eaLnBrk="1" latinLnBrk="0" hangingPunct="1"/>
                      <a:r>
                        <a:rPr lang="en-US" sz="1200" b="0" u="none" strike="noStrike" kern="1200" dirty="0" smtClean="0">
                          <a:solidFill>
                            <a:schemeClr val="tx1"/>
                          </a:solidFill>
                          <a:latin typeface="+mn-lt"/>
                          <a:ea typeface="Segoe UI" pitchFamily="34" charset="0"/>
                          <a:cs typeface="Segoe UI" pitchFamily="34" charset="0"/>
                        </a:rPr>
                        <a:t>3000 </a:t>
                      </a:r>
                      <a:r>
                        <a:rPr lang="cs-CZ" sz="1200" b="0" u="none" strike="noStrike" kern="1200" dirty="0" smtClean="0">
                          <a:solidFill>
                            <a:schemeClr val="tx1"/>
                          </a:solidFill>
                          <a:latin typeface="+mn-lt"/>
                          <a:ea typeface="Segoe UI" pitchFamily="34" charset="0"/>
                          <a:cs typeface="Segoe UI" pitchFamily="34" charset="0"/>
                        </a:rPr>
                        <a:t>kolekcí</a:t>
                      </a:r>
                      <a:endParaRPr lang="en-US" sz="1200" b="0" u="none" strike="noStrike" kern="1200" dirty="0">
                        <a:solidFill>
                          <a:schemeClr val="tx1"/>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CE5"/>
                    </a:solidFill>
                  </a:tcPr>
                </a:tc>
              </a:tr>
              <a:tr h="365760">
                <a:tc>
                  <a:txBody>
                    <a:bodyPr/>
                    <a:lstStyle/>
                    <a:p>
                      <a:pPr marL="225425" lvl="1" indent="0" algn="l" defTabSz="914363" rtl="0" eaLnBrk="1" fontAlgn="b" latinLnBrk="0" hangingPunct="1"/>
                      <a:r>
                        <a:rPr lang="en-US" sz="1200" b="0" u="none" strike="noStrike" kern="1200" dirty="0" smtClean="0">
                          <a:solidFill>
                            <a:schemeClr val="tx1"/>
                          </a:solidFill>
                          <a:latin typeface="+mn-lt"/>
                          <a:ea typeface="Segoe UI" pitchFamily="34" charset="0"/>
                          <a:cs typeface="Segoe UI" pitchFamily="34" charset="0"/>
                        </a:rPr>
                        <a:t>Active Directory</a:t>
                      </a:r>
                      <a:endParaRPr lang="en-US" sz="1200" b="0" u="none" strike="noStrike" kern="1200" dirty="0">
                        <a:solidFill>
                          <a:schemeClr val="tx1"/>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endParaRPr lang="en-US" sz="1200" b="0" u="none" strike="noStrike" kern="1200">
                        <a:solidFill>
                          <a:schemeClr val="tx1"/>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0" u="none" strike="noStrike" kern="1200" dirty="0" smtClean="0">
                          <a:solidFill>
                            <a:schemeClr val="tx1"/>
                          </a:solidFill>
                          <a:latin typeface="+mn-lt"/>
                          <a:ea typeface="Segoe UI" pitchFamily="34" charset="0"/>
                          <a:cs typeface="Segoe UI" pitchFamily="34" charset="0"/>
                        </a:rPr>
                        <a:t>●</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9FF"/>
                    </a:solidFill>
                  </a:tcPr>
                </a:tc>
                <a:tc>
                  <a:txBody>
                    <a:bodyPr/>
                    <a:lstStyle/>
                    <a:p>
                      <a:pPr marL="0" algn="ctr" defTabSz="914363" rtl="0" eaLnBrk="1" latinLnBrk="0" hangingPunct="1"/>
                      <a:r>
                        <a:rPr lang="en-US" sz="1200" b="0" u="none" strike="noStrike" kern="1200" dirty="0" smtClean="0">
                          <a:solidFill>
                            <a:schemeClr val="tx1"/>
                          </a:solidFill>
                          <a:latin typeface="+mn-lt"/>
                          <a:ea typeface="Segoe UI" pitchFamily="34" charset="0"/>
                          <a:cs typeface="Segoe UI" pitchFamily="34" charset="0"/>
                        </a:rPr>
                        <a:t>●</a:t>
                      </a:r>
                      <a:endParaRPr lang="en-US" sz="1200" b="0" u="none" strike="noStrike" kern="1200" dirty="0">
                        <a:solidFill>
                          <a:schemeClr val="tx1"/>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CE5"/>
                    </a:solidFill>
                  </a:tcPr>
                </a:tc>
              </a:tr>
              <a:tr h="365760">
                <a:tc>
                  <a:txBody>
                    <a:bodyPr/>
                    <a:lstStyle/>
                    <a:p>
                      <a:pPr marL="225425" lvl="1" indent="0" algn="l" defTabSz="914363" rtl="0" eaLnBrk="1" fontAlgn="b" latinLnBrk="0" hangingPunct="1"/>
                      <a:r>
                        <a:rPr lang="cs-CZ" sz="1200" b="0" u="none" strike="noStrike" kern="1200" dirty="0" smtClean="0">
                          <a:solidFill>
                            <a:schemeClr val="tx1"/>
                          </a:solidFill>
                          <a:latin typeface="+mn-lt"/>
                          <a:ea typeface="Segoe UI" pitchFamily="34" charset="0"/>
                          <a:cs typeface="Segoe UI" pitchFamily="34" charset="0"/>
                        </a:rPr>
                        <a:t>Archivace</a:t>
                      </a:r>
                      <a:r>
                        <a:rPr lang="en-US" sz="1200" b="0" u="none" strike="noStrike" kern="1200" baseline="0" dirty="0" smtClean="0">
                          <a:solidFill>
                            <a:schemeClr val="tx1"/>
                          </a:solidFill>
                          <a:latin typeface="+mn-lt"/>
                          <a:ea typeface="Segoe UI" pitchFamily="34" charset="0"/>
                          <a:cs typeface="Segoe UI" pitchFamily="34" charset="0"/>
                        </a:rPr>
                        <a:t>, </a:t>
                      </a:r>
                      <a:r>
                        <a:rPr lang="cs-CZ" sz="1200" b="0" u="none" strike="noStrike" kern="1200" dirty="0" smtClean="0">
                          <a:solidFill>
                            <a:schemeClr val="tx1"/>
                          </a:solidFill>
                          <a:latin typeface="+mn-lt"/>
                          <a:ea typeface="Segoe UI" pitchFamily="34" charset="0"/>
                          <a:cs typeface="Segoe UI" pitchFamily="34" charset="0"/>
                        </a:rPr>
                        <a:t>zadržení e-mailů</a:t>
                      </a:r>
                      <a:r>
                        <a:rPr lang="en-US" sz="1200" b="0" u="none" strike="noStrike" kern="1200" dirty="0" smtClean="0">
                          <a:solidFill>
                            <a:schemeClr val="tx1"/>
                          </a:solidFill>
                          <a:latin typeface="+mn-lt"/>
                          <a:ea typeface="Segoe UI" pitchFamily="34" charset="0"/>
                          <a:cs typeface="Segoe UI" pitchFamily="34" charset="0"/>
                        </a:rPr>
                        <a:t>,</a:t>
                      </a:r>
                      <a:r>
                        <a:rPr lang="en-US" sz="1200" b="0" u="none" strike="noStrike" kern="1200" baseline="0" dirty="0" smtClean="0">
                          <a:solidFill>
                            <a:schemeClr val="tx1"/>
                          </a:solidFill>
                          <a:latin typeface="+mn-lt"/>
                          <a:ea typeface="Segoe UI" pitchFamily="34" charset="0"/>
                          <a:cs typeface="Segoe UI" pitchFamily="34" charset="0"/>
                        </a:rPr>
                        <a:t> </a:t>
                      </a:r>
                      <a:r>
                        <a:rPr lang="cs-CZ" sz="1200" b="0" u="none" strike="noStrike" kern="1200" baseline="0" dirty="0" smtClean="0">
                          <a:solidFill>
                            <a:schemeClr val="tx1"/>
                          </a:solidFill>
                          <a:latin typeface="+mn-lt"/>
                          <a:ea typeface="Segoe UI" pitchFamily="34" charset="0"/>
                          <a:cs typeface="Segoe UI" pitchFamily="34" charset="0"/>
                        </a:rPr>
                        <a:t>DLP</a:t>
                      </a:r>
                      <a:endParaRPr lang="en-US" sz="1200" b="0" u="none" strike="noStrike" kern="1200" dirty="0">
                        <a:solidFill>
                          <a:schemeClr val="tx1"/>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endParaRPr lang="en-US" sz="1200" b="0" u="none" strike="noStrike" kern="1200" dirty="0">
                        <a:solidFill>
                          <a:schemeClr val="tx1"/>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endParaRPr lang="en-US" sz="1200" b="0" u="none" strike="noStrike" kern="1200">
                        <a:solidFill>
                          <a:schemeClr val="tx1"/>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en-US" sz="1200" b="0" u="none" strike="noStrike" kern="1200" dirty="0" smtClean="0">
                          <a:solidFill>
                            <a:schemeClr val="tx1"/>
                          </a:solidFill>
                          <a:latin typeface="+mn-lt"/>
                          <a:ea typeface="Segoe UI" pitchFamily="34" charset="0"/>
                          <a:cs typeface="Segoe UI" pitchFamily="34" charset="0"/>
                        </a:rPr>
                        <a:t>●</a:t>
                      </a:r>
                      <a:endParaRPr lang="en-US" sz="1200" b="0" u="none" strike="noStrike" kern="1200" dirty="0">
                        <a:solidFill>
                          <a:schemeClr val="tx1"/>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CE5"/>
                    </a:solidFill>
                  </a:tcPr>
                </a:tc>
              </a:tr>
              <a:tr h="365760">
                <a:tc>
                  <a:txBody>
                    <a:bodyPr/>
                    <a:lstStyle/>
                    <a:p>
                      <a:pPr marL="225425" lvl="1" indent="0" algn="l" defTabSz="914363" rtl="0" eaLnBrk="1" fontAlgn="b" latinLnBrk="0" hangingPunct="1"/>
                      <a:r>
                        <a:rPr lang="cs-CZ" sz="1200" b="0" u="none" strike="noStrike" kern="1200" dirty="0" smtClean="0">
                          <a:solidFill>
                            <a:schemeClr val="tx1"/>
                          </a:solidFill>
                          <a:latin typeface="+mn-lt"/>
                          <a:ea typeface="Segoe UI" pitchFamily="34" charset="0"/>
                          <a:cs typeface="Segoe UI" pitchFamily="34" charset="0"/>
                        </a:rPr>
                        <a:t>Služby </a:t>
                      </a:r>
                      <a:r>
                        <a:rPr lang="en-US" sz="1200" b="0" u="none" strike="noStrike" kern="1200" dirty="0" smtClean="0">
                          <a:solidFill>
                            <a:schemeClr val="tx1"/>
                          </a:solidFill>
                          <a:latin typeface="+mn-lt"/>
                          <a:ea typeface="Segoe UI" pitchFamily="34" charset="0"/>
                          <a:cs typeface="Segoe UI" pitchFamily="34" charset="0"/>
                        </a:rPr>
                        <a:t>Excel/Access/Visio</a:t>
                      </a:r>
                      <a:endParaRPr lang="en-US" sz="1200" b="0" u="none" strike="noStrike" kern="1200" dirty="0">
                        <a:solidFill>
                          <a:schemeClr val="tx1"/>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endParaRPr lang="en-US" sz="1200" b="0" u="none" strike="noStrike" kern="1200" dirty="0">
                        <a:solidFill>
                          <a:schemeClr val="tx1"/>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endParaRPr lang="en-US" sz="1200" b="0" u="none" strike="noStrike" kern="1200">
                        <a:solidFill>
                          <a:schemeClr val="tx1"/>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0" u="none" strike="noStrike" kern="1200" dirty="0" smtClean="0">
                          <a:solidFill>
                            <a:schemeClr val="tx1"/>
                          </a:solidFill>
                          <a:latin typeface="+mn-lt"/>
                          <a:ea typeface="Segoe UI" pitchFamily="34" charset="0"/>
                          <a:cs typeface="Segoe UI" pitchFamily="34" charset="0"/>
                        </a:rPr>
                        <a:t>●</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CE5"/>
                    </a:solidFill>
                  </a:tcPr>
                </a:tc>
              </a:tr>
              <a:tr h="365760">
                <a:tc>
                  <a:txBody>
                    <a:bodyPr/>
                    <a:lstStyle/>
                    <a:p>
                      <a:pPr marL="225425" lvl="1" indent="0" algn="l" defTabSz="914363" rtl="0" eaLnBrk="1" fontAlgn="b" latinLnBrk="0" hangingPunct="1"/>
                      <a:r>
                        <a:rPr lang="cs-CZ" sz="1200" b="0" u="none" strike="noStrike" kern="1200" dirty="0" smtClean="0">
                          <a:solidFill>
                            <a:schemeClr val="tx1"/>
                          </a:solidFill>
                          <a:latin typeface="+mn-lt"/>
                          <a:ea typeface="Segoe UI" pitchFamily="34" charset="0"/>
                          <a:cs typeface="Segoe UI" pitchFamily="34" charset="0"/>
                        </a:rPr>
                        <a:t>Hlasová schránka</a:t>
                      </a:r>
                      <a:r>
                        <a:rPr lang="en-US" sz="1200" b="0" u="none" strike="noStrike" kern="1200" dirty="0" smtClean="0">
                          <a:solidFill>
                            <a:schemeClr val="tx1"/>
                          </a:solidFill>
                          <a:latin typeface="+mn-lt"/>
                          <a:ea typeface="Segoe UI" pitchFamily="34" charset="0"/>
                          <a:cs typeface="Segoe UI" pitchFamily="34" charset="0"/>
                        </a:rPr>
                        <a:t>, </a:t>
                      </a:r>
                      <a:r>
                        <a:rPr lang="cs-CZ" sz="1200" b="0" u="none" strike="noStrike" kern="1200" dirty="0" smtClean="0">
                          <a:solidFill>
                            <a:schemeClr val="tx1"/>
                          </a:solidFill>
                          <a:latin typeface="+mn-lt"/>
                          <a:ea typeface="Segoe UI" pitchFamily="34" charset="0"/>
                          <a:cs typeface="Segoe UI" pitchFamily="34" charset="0"/>
                        </a:rPr>
                        <a:t>IRM</a:t>
                      </a:r>
                      <a:endParaRPr lang="en-US" sz="1200" b="0" u="none" strike="noStrike" kern="1200" dirty="0">
                        <a:solidFill>
                          <a:schemeClr val="tx1"/>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endParaRPr lang="en-US" sz="1200" b="0" u="none" strike="noStrike" kern="1200">
                        <a:solidFill>
                          <a:schemeClr val="tx1"/>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endParaRPr lang="en-US" sz="1200" b="0" u="none" strike="noStrike" kern="1200">
                        <a:solidFill>
                          <a:schemeClr val="tx1"/>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en-US" sz="1200" b="0" u="none" strike="noStrike" kern="1200" dirty="0" smtClean="0">
                          <a:solidFill>
                            <a:schemeClr val="tx1"/>
                          </a:solidFill>
                          <a:latin typeface="+mn-lt"/>
                          <a:ea typeface="Segoe UI" pitchFamily="34" charset="0"/>
                          <a:cs typeface="Segoe UI" pitchFamily="34" charset="0"/>
                        </a:rPr>
                        <a:t>●</a:t>
                      </a:r>
                      <a:endParaRPr lang="en-US" sz="1200" b="0" u="none" strike="noStrike" kern="1200" dirty="0">
                        <a:solidFill>
                          <a:schemeClr val="tx1"/>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CE5"/>
                    </a:solidFill>
                  </a:tcPr>
                </a:tc>
              </a:tr>
              <a:tr h="365760">
                <a:tc>
                  <a:txBody>
                    <a:bodyPr/>
                    <a:lstStyle/>
                    <a:p>
                      <a:pPr marL="0" algn="l" defTabSz="914363" rtl="0" eaLnBrk="1" fontAlgn="b" latinLnBrk="0" hangingPunct="1"/>
                      <a:r>
                        <a:rPr lang="cs-CZ" sz="1200" b="1" u="none" strike="noStrike" kern="1200" dirty="0" smtClean="0">
                          <a:solidFill>
                            <a:schemeClr val="bg2"/>
                          </a:solidFill>
                          <a:latin typeface="+mn-lt"/>
                          <a:ea typeface="Segoe UI" pitchFamily="34" charset="0"/>
                          <a:cs typeface="Segoe UI" pitchFamily="34" charset="0"/>
                        </a:rPr>
                        <a:t>Cena</a:t>
                      </a:r>
                      <a:endParaRPr lang="en-US" sz="1200" b="1" u="none" strike="noStrike" kern="1200" dirty="0">
                        <a:solidFill>
                          <a:schemeClr val="bg2"/>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dirty="0" smtClean="0">
                          <a:solidFill>
                            <a:schemeClr val="tx1"/>
                          </a:solidFill>
                        </a:rPr>
                        <a:t>1</a:t>
                      </a:r>
                      <a:r>
                        <a:rPr lang="cs-CZ" sz="1200" b="1" dirty="0" smtClean="0">
                          <a:solidFill>
                            <a:schemeClr val="tx1"/>
                          </a:solidFill>
                        </a:rPr>
                        <a:t>0,27 EUR</a:t>
                      </a:r>
                      <a:endParaRPr lang="en-US" sz="1200" b="1" dirty="0">
                        <a:solidFill>
                          <a:schemeClr val="tx1"/>
                        </a:solidFill>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200" b="1" dirty="0" smtClean="0">
                          <a:solidFill>
                            <a:schemeClr val="tx1"/>
                          </a:solidFill>
                        </a:rPr>
                        <a:t>12,3 EUR</a:t>
                      </a:r>
                      <a:endParaRPr lang="en-US" sz="1200" b="1" dirty="0">
                        <a:solidFill>
                          <a:schemeClr val="tx1"/>
                        </a:solidFill>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200" b="1" dirty="0" smtClean="0">
                          <a:solidFill>
                            <a:schemeClr val="tx1"/>
                          </a:solidFill>
                        </a:rPr>
                        <a:t>19</a:t>
                      </a:r>
                      <a:r>
                        <a:rPr lang="cs-CZ" sz="1200" b="1" baseline="0" dirty="0" smtClean="0">
                          <a:solidFill>
                            <a:schemeClr val="tx1"/>
                          </a:solidFill>
                        </a:rPr>
                        <a:t> </a:t>
                      </a:r>
                      <a:r>
                        <a:rPr lang="cs-CZ" sz="1200" b="1" dirty="0" smtClean="0">
                          <a:solidFill>
                            <a:schemeClr val="tx1"/>
                          </a:solidFill>
                        </a:rPr>
                        <a:t>EUR</a:t>
                      </a:r>
                      <a:endParaRPr lang="en-US" sz="1200" b="1" dirty="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25" name="TextBox 24"/>
          <p:cNvSpPr txBox="1"/>
          <p:nvPr/>
        </p:nvSpPr>
        <p:spPr>
          <a:xfrm>
            <a:off x="2686146" y="6132513"/>
            <a:ext cx="8469916" cy="246221"/>
          </a:xfrm>
          <a:prstGeom prst="rect">
            <a:avLst/>
          </a:prstGeom>
          <a:noFill/>
        </p:spPr>
        <p:txBody>
          <a:bodyPr wrap="square" lIns="0" tIns="0" rIns="0" bIns="0" rtlCol="0">
            <a:spAutoFit/>
          </a:bodyPr>
          <a:lstStyle/>
          <a:p>
            <a:pPr defTabSz="914363"/>
            <a:r>
              <a:rPr lang="cs-CZ" sz="1600" spc="-70" dirty="0">
                <a:gradFill>
                  <a:gsLst>
                    <a:gs pos="2917">
                      <a:srgbClr val="797A7D"/>
                    </a:gs>
                    <a:gs pos="95000">
                      <a:srgbClr val="797A7D"/>
                    </a:gs>
                  </a:gsLst>
                  <a:lin ang="5400000" scaled="0"/>
                </a:gradFill>
              </a:rPr>
              <a:t>DLP = Data Loss Protection;    IRM = Information Rights Management</a:t>
            </a:r>
          </a:p>
        </p:txBody>
      </p:sp>
      <p:sp>
        <p:nvSpPr>
          <p:cNvPr id="4" name="TextBox 3"/>
          <p:cNvSpPr txBox="1"/>
          <p:nvPr/>
        </p:nvSpPr>
        <p:spPr>
          <a:xfrm>
            <a:off x="2686146" y="1067096"/>
            <a:ext cx="2505429" cy="369332"/>
          </a:xfrm>
          <a:prstGeom prst="rect">
            <a:avLst/>
          </a:prstGeom>
          <a:noFill/>
        </p:spPr>
        <p:txBody>
          <a:bodyPr wrap="none" lIns="0" tIns="0" rIns="0" bIns="0" rtlCol="0">
            <a:spAutoFit/>
          </a:bodyPr>
          <a:lstStyle/>
          <a:p>
            <a:r>
              <a:rPr lang="cs-CZ" sz="2400" spc="-70" dirty="0" err="1" smtClean="0">
                <a:gradFill>
                  <a:gsLst>
                    <a:gs pos="2917">
                      <a:schemeClr val="bg2"/>
                    </a:gs>
                    <a:gs pos="95000">
                      <a:schemeClr val="bg2"/>
                    </a:gs>
                  </a:gsLst>
                  <a:lin ang="5400000" scaled="0"/>
                </a:gradFill>
              </a:rPr>
              <a:t>SkyDrive</a:t>
            </a:r>
            <a:r>
              <a:rPr lang="cs-CZ" sz="2400" spc="-70" dirty="0" smtClean="0">
                <a:gradFill>
                  <a:gsLst>
                    <a:gs pos="2917">
                      <a:schemeClr val="bg2"/>
                    </a:gs>
                    <a:gs pos="95000">
                      <a:schemeClr val="bg2"/>
                    </a:gs>
                  </a:gsLst>
                  <a:lin ang="5400000" scaled="0"/>
                </a:gradFill>
              </a:rPr>
              <a:t> Pro – 7 GB</a:t>
            </a:r>
          </a:p>
        </p:txBody>
      </p:sp>
    </p:spTree>
    <p:extLst>
      <p:ext uri="{BB962C8B-B14F-4D97-AF65-F5344CB8AC3E}">
        <p14:creationId xmlns:p14="http://schemas.microsoft.com/office/powerpoint/2010/main" xmlns="" val="236939690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1" y="228601"/>
            <a:ext cx="11420043" cy="747897"/>
          </a:xfrm>
        </p:spPr>
        <p:txBody>
          <a:bodyPr/>
          <a:lstStyle/>
          <a:p>
            <a:r>
              <a:rPr lang="en-US" sz="4400" dirty="0"/>
              <a:t>Office 365 </a:t>
            </a:r>
            <a:r>
              <a:rPr lang="cs-CZ" sz="4400" dirty="0"/>
              <a:t>pro segmenty: </a:t>
            </a:r>
            <a:r>
              <a:rPr lang="en-US" sz="4400" dirty="0"/>
              <a:t>Consumer &amp; SMB</a:t>
            </a:r>
          </a:p>
        </p:txBody>
      </p:sp>
      <p:graphicFrame>
        <p:nvGraphicFramePr>
          <p:cNvPr id="3" name="Table 2"/>
          <p:cNvGraphicFramePr>
            <a:graphicFrameLocks noGrp="1"/>
          </p:cNvGraphicFramePr>
          <p:nvPr>
            <p:extLst>
              <p:ext uri="{D42A27DB-BD31-4B8C-83A1-F6EECF244321}">
                <p14:modId xmlns:p14="http://schemas.microsoft.com/office/powerpoint/2010/main" xmlns="" val="2280565081"/>
              </p:ext>
            </p:extLst>
          </p:nvPr>
        </p:nvGraphicFramePr>
        <p:xfrm>
          <a:off x="380592" y="1129461"/>
          <a:ext cx="11539368" cy="5013960"/>
        </p:xfrm>
        <a:graphic>
          <a:graphicData uri="http://schemas.openxmlformats.org/drawingml/2006/table">
            <a:tbl>
              <a:tblPr firstRow="1" firstCol="1" bandCol="1">
                <a:tableStyleId>{21E4AEA4-8DFA-4A89-87EB-49C32662AFE0}</a:tableStyleId>
              </a:tblPr>
              <a:tblGrid>
                <a:gridCol w="1996503"/>
                <a:gridCol w="1908573"/>
                <a:gridCol w="1908573"/>
                <a:gridCol w="1908573"/>
                <a:gridCol w="1840501"/>
                <a:gridCol w="1976645"/>
              </a:tblGrid>
              <a:tr h="354341">
                <a:tc>
                  <a:txBody>
                    <a:bodyPr/>
                    <a:lstStyle/>
                    <a:p>
                      <a:pPr marL="0" algn="r" defTabSz="914400" rtl="0" eaLnBrk="1" fontAlgn="b" latinLnBrk="0" hangingPunct="1"/>
                      <a:endParaRPr lang="en-US" sz="1400" b="0" u="none" strike="noStrike" kern="1200" dirty="0">
                        <a:gradFill>
                          <a:gsLst>
                            <a:gs pos="1250">
                              <a:schemeClr val="bg2"/>
                            </a:gs>
                            <a:gs pos="100000">
                              <a:schemeClr val="bg2"/>
                            </a:gs>
                          </a:gsLst>
                          <a:lin ang="5400000" scaled="0"/>
                        </a:gradFill>
                        <a:latin typeface="+mj-lt"/>
                        <a:ea typeface="Segoe UI" pitchFamily="34" charset="0"/>
                        <a:cs typeface="Segoe U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u="none" strike="noStrike" kern="1200" dirty="0" smtClean="0">
                          <a:ln>
                            <a:noFill/>
                          </a:ln>
                          <a:gradFill>
                            <a:gsLst>
                              <a:gs pos="0">
                                <a:srgbClr val="FFFFFF"/>
                              </a:gs>
                              <a:gs pos="100000">
                                <a:srgbClr val="FFFFFF"/>
                              </a:gs>
                            </a:gsLst>
                            <a:lin ang="5400000" scaled="0"/>
                          </a:gradFill>
                          <a:latin typeface="+mn-lt"/>
                          <a:ea typeface="+mn-ea"/>
                          <a:cs typeface="+mn-cs"/>
                        </a:rPr>
                        <a:t>Office 365 </a:t>
                      </a:r>
                      <a:br>
                        <a:rPr lang="en-US" sz="1200" b="0" u="none" strike="noStrike" kern="1200" dirty="0" smtClean="0">
                          <a:ln>
                            <a:noFill/>
                          </a:ln>
                          <a:gradFill>
                            <a:gsLst>
                              <a:gs pos="0">
                                <a:srgbClr val="FFFFFF"/>
                              </a:gs>
                              <a:gs pos="100000">
                                <a:srgbClr val="FFFFFF"/>
                              </a:gs>
                            </a:gsLst>
                            <a:lin ang="5400000" scaled="0"/>
                          </a:gradFill>
                          <a:latin typeface="+mn-lt"/>
                          <a:ea typeface="+mn-ea"/>
                          <a:cs typeface="+mn-cs"/>
                        </a:rPr>
                      </a:br>
                      <a:r>
                        <a:rPr lang="cs-CZ" sz="1200" b="0" u="none" strike="noStrike" kern="1200" dirty="0" smtClean="0">
                          <a:ln>
                            <a:noFill/>
                          </a:ln>
                          <a:gradFill>
                            <a:gsLst>
                              <a:gs pos="0">
                                <a:srgbClr val="FFFFFF"/>
                              </a:gs>
                              <a:gs pos="100000">
                                <a:srgbClr val="FFFFFF"/>
                              </a:gs>
                            </a:gsLst>
                            <a:lin ang="5400000" scaled="0"/>
                          </a:gradFill>
                          <a:latin typeface="+mn-lt"/>
                          <a:ea typeface="+mn-ea"/>
                          <a:cs typeface="+mn-cs"/>
                        </a:rPr>
                        <a:t>pro vysokoškoláky</a:t>
                      </a:r>
                      <a:endParaRPr lang="en-US" sz="1200" b="0" u="none" strike="noStrike" kern="1200" dirty="0">
                        <a:ln>
                          <a:noFill/>
                        </a:ln>
                        <a:gradFill>
                          <a:gsLst>
                            <a:gs pos="0">
                              <a:srgbClr val="FFFFFF"/>
                            </a:gs>
                            <a:gs pos="100000">
                              <a:srgbClr val="FFFFFF"/>
                            </a:gs>
                          </a:gsLst>
                          <a:lin ang="5400000" scaled="0"/>
                        </a:gra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US" sz="1200" b="0" u="none" strike="noStrike" kern="1200" dirty="0" smtClean="0">
                          <a:ln>
                            <a:noFill/>
                          </a:ln>
                          <a:gradFill>
                            <a:gsLst>
                              <a:gs pos="0">
                                <a:srgbClr val="FFFFFF"/>
                              </a:gs>
                              <a:gs pos="100000">
                                <a:srgbClr val="FFFFFF"/>
                              </a:gs>
                            </a:gsLst>
                            <a:lin ang="5400000" scaled="0"/>
                          </a:gradFill>
                          <a:latin typeface="+mn-lt"/>
                          <a:ea typeface="+mn-ea"/>
                          <a:cs typeface="+mn-cs"/>
                        </a:rPr>
                        <a:t>Office 365 </a:t>
                      </a:r>
                      <a:br>
                        <a:rPr lang="en-US" sz="1200" b="0" u="none" strike="noStrike" kern="1200" dirty="0" smtClean="0">
                          <a:ln>
                            <a:noFill/>
                          </a:ln>
                          <a:gradFill>
                            <a:gsLst>
                              <a:gs pos="0">
                                <a:srgbClr val="FFFFFF"/>
                              </a:gs>
                              <a:gs pos="100000">
                                <a:srgbClr val="FFFFFF"/>
                              </a:gs>
                            </a:gsLst>
                            <a:lin ang="5400000" scaled="0"/>
                          </a:gradFill>
                          <a:latin typeface="+mn-lt"/>
                          <a:ea typeface="+mn-ea"/>
                          <a:cs typeface="+mn-cs"/>
                        </a:rPr>
                      </a:br>
                      <a:r>
                        <a:rPr lang="cs-CZ" sz="1200" b="0" u="none" strike="noStrike" kern="1200" dirty="0" smtClean="0">
                          <a:ln>
                            <a:noFill/>
                          </a:ln>
                          <a:gradFill>
                            <a:gsLst>
                              <a:gs pos="0">
                                <a:srgbClr val="FFFFFF"/>
                              </a:gs>
                              <a:gs pos="100000">
                                <a:srgbClr val="FFFFFF"/>
                              </a:gs>
                            </a:gsLst>
                            <a:lin ang="5400000" scaled="0"/>
                          </a:gradFill>
                          <a:latin typeface="+mn-lt"/>
                          <a:ea typeface="+mn-ea"/>
                          <a:cs typeface="+mn-cs"/>
                        </a:rPr>
                        <a:t>pro domácnosti</a:t>
                      </a:r>
                      <a:endParaRPr lang="en-US" sz="1200" b="0" u="none" strike="noStrike" kern="1200" dirty="0">
                        <a:ln>
                          <a:noFill/>
                        </a:ln>
                        <a:gradFill>
                          <a:gsLst>
                            <a:gs pos="0">
                              <a:srgbClr val="FFFFFF"/>
                            </a:gs>
                            <a:gs pos="100000">
                              <a:srgbClr val="FFFFFF"/>
                            </a:gs>
                          </a:gsLst>
                          <a:lin ang="5400000" scaled="0"/>
                        </a:gra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US" sz="1200" b="0" u="none" strike="noStrike" kern="1200" dirty="0" smtClean="0">
                          <a:ln>
                            <a:noFill/>
                          </a:ln>
                          <a:gradFill>
                            <a:gsLst>
                              <a:gs pos="0">
                                <a:srgbClr val="FFFFFF"/>
                              </a:gs>
                              <a:gs pos="100000">
                                <a:srgbClr val="FFFFFF"/>
                              </a:gs>
                            </a:gsLst>
                            <a:lin ang="5400000" scaled="0"/>
                          </a:gradFill>
                          <a:latin typeface="+mn-lt"/>
                          <a:ea typeface="+mn-ea"/>
                          <a:cs typeface="+mn-cs"/>
                        </a:rPr>
                        <a:t>Office 365 </a:t>
                      </a:r>
                      <a:br>
                        <a:rPr lang="en-US" sz="1200" b="0" u="none" strike="noStrike" kern="1200" dirty="0" smtClean="0">
                          <a:ln>
                            <a:noFill/>
                          </a:ln>
                          <a:gradFill>
                            <a:gsLst>
                              <a:gs pos="0">
                                <a:srgbClr val="FFFFFF"/>
                              </a:gs>
                              <a:gs pos="100000">
                                <a:srgbClr val="FFFFFF"/>
                              </a:gs>
                            </a:gsLst>
                            <a:lin ang="5400000" scaled="0"/>
                          </a:gradFill>
                          <a:latin typeface="+mn-lt"/>
                          <a:ea typeface="+mn-ea"/>
                          <a:cs typeface="+mn-cs"/>
                        </a:rPr>
                      </a:br>
                      <a:r>
                        <a:rPr lang="en-US" sz="1200" b="0" u="none" strike="noStrike" kern="1200" dirty="0" smtClean="0">
                          <a:ln>
                            <a:noFill/>
                          </a:ln>
                          <a:gradFill>
                            <a:gsLst>
                              <a:gs pos="0">
                                <a:srgbClr val="FFFFFF"/>
                              </a:gs>
                              <a:gs pos="100000">
                                <a:srgbClr val="FFFFFF"/>
                              </a:gs>
                            </a:gsLst>
                            <a:lin ang="5400000" scaled="0"/>
                          </a:gradFill>
                          <a:latin typeface="+mn-lt"/>
                          <a:ea typeface="+mn-ea"/>
                          <a:cs typeface="+mn-cs"/>
                        </a:rPr>
                        <a:t>Small Business </a:t>
                      </a:r>
                      <a:endParaRPr lang="en-US" sz="1200" b="0" u="none" strike="noStrike" kern="1200" dirty="0">
                        <a:ln>
                          <a:noFill/>
                        </a:ln>
                        <a:gradFill>
                          <a:gsLst>
                            <a:gs pos="0">
                              <a:srgbClr val="FFFFFF"/>
                            </a:gs>
                            <a:gs pos="100000">
                              <a:srgbClr val="FFFFFF"/>
                            </a:gs>
                          </a:gsLst>
                          <a:lin ang="5400000" scaled="0"/>
                        </a:gra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algn="ctr" defTabSz="914400" rtl="0" eaLnBrk="1" fontAlgn="b" latinLnBrk="0" hangingPunct="1"/>
                      <a:r>
                        <a:rPr lang="en-US" sz="1200" b="0" u="none" strike="noStrike" kern="1200" dirty="0" smtClean="0">
                          <a:ln>
                            <a:noFill/>
                          </a:ln>
                          <a:gradFill>
                            <a:gsLst>
                              <a:gs pos="0">
                                <a:srgbClr val="FFFFFF"/>
                              </a:gs>
                              <a:gs pos="100000">
                                <a:srgbClr val="FFFFFF"/>
                              </a:gs>
                            </a:gsLst>
                            <a:lin ang="5400000" scaled="0"/>
                          </a:gradFill>
                          <a:latin typeface="+mn-lt"/>
                          <a:ea typeface="+mn-ea"/>
                          <a:cs typeface="+mn-cs"/>
                        </a:rPr>
                        <a:t>Office 365 </a:t>
                      </a:r>
                      <a:br>
                        <a:rPr lang="en-US" sz="1200" b="0" u="none" strike="noStrike" kern="1200" dirty="0" smtClean="0">
                          <a:ln>
                            <a:noFill/>
                          </a:ln>
                          <a:gradFill>
                            <a:gsLst>
                              <a:gs pos="0">
                                <a:srgbClr val="FFFFFF"/>
                              </a:gs>
                              <a:gs pos="100000">
                                <a:srgbClr val="FFFFFF"/>
                              </a:gs>
                            </a:gsLst>
                            <a:lin ang="5400000" scaled="0"/>
                          </a:gradFill>
                          <a:latin typeface="+mn-lt"/>
                          <a:ea typeface="+mn-ea"/>
                          <a:cs typeface="+mn-cs"/>
                        </a:rPr>
                      </a:br>
                      <a:r>
                        <a:rPr lang="en-US" sz="1200" b="0" u="none" strike="noStrike" kern="1200" dirty="0" smtClean="0">
                          <a:ln>
                            <a:noFill/>
                          </a:ln>
                          <a:gradFill>
                            <a:gsLst>
                              <a:gs pos="0">
                                <a:srgbClr val="FFFFFF"/>
                              </a:gs>
                              <a:gs pos="100000">
                                <a:srgbClr val="FFFFFF"/>
                              </a:gs>
                            </a:gsLst>
                            <a:lin ang="5400000" scaled="0"/>
                          </a:gradFill>
                          <a:latin typeface="+mn-lt"/>
                          <a:ea typeface="+mn-ea"/>
                          <a:cs typeface="+mn-cs"/>
                        </a:rPr>
                        <a:t>Small Business Premium</a:t>
                      </a:r>
                      <a:endParaRPr lang="en-US" sz="1200" b="0" u="none" strike="noStrike" kern="1200" dirty="0">
                        <a:ln>
                          <a:noFill/>
                        </a:ln>
                        <a:gradFill>
                          <a:gsLst>
                            <a:gs pos="0">
                              <a:srgbClr val="FFFFFF"/>
                            </a:gs>
                            <a:gs pos="100000">
                              <a:srgbClr val="FFFFFF"/>
                            </a:gs>
                          </a:gsLst>
                          <a:lin ang="5400000" scaled="0"/>
                        </a:gra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algn="ctr" defTabSz="914400" rtl="0" eaLnBrk="1" fontAlgn="b" latinLnBrk="0" hangingPunct="1"/>
                      <a:r>
                        <a:rPr lang="en-US" sz="1200" b="0" u="none" strike="noStrike" kern="1200" dirty="0" smtClean="0">
                          <a:ln>
                            <a:noFill/>
                          </a:ln>
                          <a:gradFill>
                            <a:gsLst>
                              <a:gs pos="0">
                                <a:srgbClr val="FFFFFF"/>
                              </a:gs>
                              <a:gs pos="100000">
                                <a:srgbClr val="FFFFFF"/>
                              </a:gs>
                            </a:gsLst>
                            <a:lin ang="5400000" scaled="0"/>
                          </a:gradFill>
                          <a:latin typeface="+mn-lt"/>
                          <a:ea typeface="+mn-ea"/>
                          <a:cs typeface="+mn-cs"/>
                        </a:rPr>
                        <a:t>Office 365 </a:t>
                      </a:r>
                      <a:br>
                        <a:rPr lang="en-US" sz="1200" b="0" u="none" strike="noStrike" kern="1200" dirty="0" smtClean="0">
                          <a:ln>
                            <a:noFill/>
                          </a:ln>
                          <a:gradFill>
                            <a:gsLst>
                              <a:gs pos="0">
                                <a:srgbClr val="FFFFFF"/>
                              </a:gs>
                              <a:gs pos="100000">
                                <a:srgbClr val="FFFFFF"/>
                              </a:gs>
                            </a:gsLst>
                            <a:lin ang="5400000" scaled="0"/>
                          </a:gradFill>
                          <a:latin typeface="+mn-lt"/>
                          <a:ea typeface="+mn-ea"/>
                          <a:cs typeface="+mn-cs"/>
                        </a:rPr>
                      </a:br>
                      <a:r>
                        <a:rPr lang="en-US" sz="1200" b="0" u="none" strike="noStrike" kern="1200" dirty="0" smtClean="0">
                          <a:ln>
                            <a:noFill/>
                          </a:ln>
                          <a:gradFill>
                            <a:gsLst>
                              <a:gs pos="0">
                                <a:srgbClr val="FFFFFF"/>
                              </a:gs>
                              <a:gs pos="100000">
                                <a:srgbClr val="FFFFFF"/>
                              </a:gs>
                            </a:gsLst>
                            <a:lin ang="5400000" scaled="0"/>
                          </a:gradFill>
                          <a:latin typeface="+mn-lt"/>
                          <a:ea typeface="+mn-ea"/>
                          <a:cs typeface="+mn-cs"/>
                        </a:rPr>
                        <a:t>Midsize Business</a:t>
                      </a:r>
                      <a:endParaRPr lang="en-US" sz="1200" b="0" u="none" strike="noStrike" kern="1200" dirty="0">
                        <a:ln>
                          <a:noFill/>
                        </a:ln>
                        <a:gradFill>
                          <a:gsLst>
                            <a:gs pos="0">
                              <a:srgbClr val="FFFFFF"/>
                            </a:gs>
                            <a:gs pos="100000">
                              <a:srgbClr val="FFFFFF"/>
                            </a:gs>
                          </a:gsLst>
                          <a:lin ang="5400000" scaled="0"/>
                        </a:gra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207073">
                <a:tc>
                  <a:txBody>
                    <a:bodyPr/>
                    <a:lstStyle/>
                    <a:p>
                      <a:pPr marL="0" algn="l" defTabSz="914363" rtl="0" eaLnBrk="1" fontAlgn="b" latinLnBrk="0" hangingPunct="1"/>
                      <a:r>
                        <a:rPr lang="cs-CZ" sz="1200" b="1" u="none" strike="noStrike" kern="1200" dirty="0" smtClean="0">
                          <a:gradFill>
                            <a:gsLst>
                              <a:gs pos="1250">
                                <a:schemeClr val="bg2"/>
                              </a:gs>
                              <a:gs pos="100000">
                                <a:schemeClr val="bg2"/>
                              </a:gs>
                            </a:gsLst>
                            <a:lin ang="5400000" scaled="0"/>
                          </a:gradFill>
                          <a:latin typeface="+mn-lt"/>
                          <a:ea typeface="Segoe UI" pitchFamily="34" charset="0"/>
                          <a:cs typeface="Segoe UI" pitchFamily="34" charset="0"/>
                        </a:rPr>
                        <a:t>Správa</a:t>
                      </a:r>
                      <a:endParaRPr lang="en-US" sz="1000" b="1" u="none" strike="noStrike" kern="1200" dirty="0">
                        <a:gradFill>
                          <a:gsLst>
                            <a:gs pos="1250">
                              <a:schemeClr val="bg2"/>
                            </a:gs>
                            <a:gs pos="100000">
                              <a:schemeClr val="bg2"/>
                            </a:gs>
                          </a:gsLst>
                          <a:lin ang="5400000" scaled="0"/>
                        </a:gradFill>
                        <a:latin typeface="+mn-lt"/>
                        <a:ea typeface="Segoe UI" pitchFamily="34" charset="0"/>
                        <a:cs typeface="Segoe U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63" rtl="0" eaLnBrk="1" latinLnBrk="0" hangingPunct="1"/>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63" rtl="0" eaLnBrk="1" latinLnBrk="0" hangingPunct="1"/>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63" rtl="0" eaLnBrk="1" latinLnBrk="0" hangingPunct="1"/>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63" rtl="0" eaLnBrk="1" latinLnBrk="0" hangingPunct="1"/>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63" rtl="0" eaLnBrk="1" latinLnBrk="0" hangingPunct="1"/>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7073">
                <a:tc>
                  <a:txBody>
                    <a:bodyPr/>
                    <a:lstStyle/>
                    <a:p>
                      <a:pPr marL="91440" algn="l" defTabSz="914363" rtl="0" eaLnBrk="1" fontAlgn="b" latinLnBrk="0" hangingPunct="1"/>
                      <a:r>
                        <a:rPr lang="cs-CZ" sz="1000" b="0" u="none" strike="noStrike" kern="1200" dirty="0" smtClean="0">
                          <a:gradFill>
                            <a:gsLst>
                              <a:gs pos="1250">
                                <a:schemeClr val="bg2"/>
                              </a:gs>
                              <a:gs pos="100000">
                                <a:schemeClr val="bg2"/>
                              </a:gs>
                            </a:gsLst>
                            <a:lin ang="5400000" scaled="0"/>
                          </a:gradFill>
                          <a:latin typeface="+mn-lt"/>
                          <a:ea typeface="Segoe UI" pitchFamily="34" charset="0"/>
                          <a:cs typeface="Segoe UI" pitchFamily="34" charset="0"/>
                        </a:rPr>
                        <a:t>Cílová skupina</a:t>
                      </a:r>
                      <a:endParaRPr lang="en-US" sz="1000" b="0" u="none" strike="noStrike" kern="1200" dirty="0">
                        <a:gradFill>
                          <a:gsLst>
                            <a:gs pos="1250">
                              <a:schemeClr val="bg2"/>
                            </a:gs>
                            <a:gs pos="100000">
                              <a:schemeClr val="bg2"/>
                            </a:gs>
                          </a:gsLst>
                          <a:lin ang="5400000" scaled="0"/>
                        </a:gradFill>
                        <a:latin typeface="+mn-lt"/>
                        <a:ea typeface="Segoe UI" pitchFamily="34" charset="0"/>
                        <a:cs typeface="Segoe U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VŠ studenti</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Domácnosti</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gridSpan="2">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Organizace mající </a:t>
                      </a:r>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1-10</a:t>
                      </a:r>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 zaměstnanců</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marL="0" algn="ctr" defTabSz="914363" rtl="0" eaLnBrk="1" latinLnBrk="0" hangingPunct="1"/>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Organizace mající </a:t>
                      </a:r>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10-250</a:t>
                      </a:r>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 zaměstnanců</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07073">
                <a:tc>
                  <a:txBody>
                    <a:bodyPr/>
                    <a:lstStyle/>
                    <a:p>
                      <a:pPr marL="91440" algn="l" defTabSz="914363" rtl="0" eaLnBrk="1" fontAlgn="b" latinLnBrk="0" hangingPunct="1"/>
                      <a:r>
                        <a:rPr lang="cs-CZ" sz="1000" b="0" u="none" strike="noStrike" kern="1200" dirty="0" smtClean="0">
                          <a:gradFill>
                            <a:gsLst>
                              <a:gs pos="1250">
                                <a:schemeClr val="bg2"/>
                              </a:gs>
                              <a:gs pos="100000">
                                <a:schemeClr val="bg2"/>
                              </a:gs>
                            </a:gsLst>
                            <a:lin ang="5400000" scaled="0"/>
                          </a:gradFill>
                          <a:latin typeface="+mn-lt"/>
                          <a:ea typeface="Segoe UI" pitchFamily="34" charset="0"/>
                          <a:cs typeface="Segoe UI" pitchFamily="34" charset="0"/>
                        </a:rPr>
                        <a:t>Konzole</a:t>
                      </a:r>
                      <a:r>
                        <a:rPr lang="cs-CZ" sz="1000" b="0" u="none" strike="noStrike" kern="1200" baseline="0" dirty="0" smtClean="0">
                          <a:gradFill>
                            <a:gsLst>
                              <a:gs pos="1250">
                                <a:schemeClr val="bg2"/>
                              </a:gs>
                              <a:gs pos="100000">
                                <a:schemeClr val="bg2"/>
                              </a:gs>
                            </a:gsLst>
                            <a:lin ang="5400000" scaled="0"/>
                          </a:gradFill>
                          <a:latin typeface="+mn-lt"/>
                          <a:ea typeface="Segoe UI" pitchFamily="34" charset="0"/>
                          <a:cs typeface="Segoe UI" pitchFamily="34" charset="0"/>
                        </a:rPr>
                        <a:t> správce IT</a:t>
                      </a:r>
                      <a:endParaRPr lang="en-US" sz="1000" b="0" u="none" strike="noStrike" kern="1200" dirty="0">
                        <a:gradFill>
                          <a:gsLst>
                            <a:gs pos="1250">
                              <a:schemeClr val="bg2"/>
                            </a:gs>
                            <a:gs pos="100000">
                              <a:schemeClr val="bg2"/>
                            </a:gs>
                          </a:gsLst>
                          <a:lin ang="5400000" scaled="0"/>
                        </a:gradFill>
                        <a:latin typeface="+mn-lt"/>
                        <a:ea typeface="Segoe UI" pitchFamily="34" charset="0"/>
                        <a:cs typeface="Segoe U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Není</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marL="0" algn="ctr" defTabSz="914363" rtl="0" eaLnBrk="1" latinLnBrk="0" hangingPunct="1"/>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Základní správa</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Plná správa</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07073">
                <a:tc>
                  <a:txBody>
                    <a:bodyPr/>
                    <a:lstStyle/>
                    <a:p>
                      <a:pPr marL="91440" algn="l" defTabSz="914363" rtl="0" eaLnBrk="1" fontAlgn="b" latinLnBrk="0" hangingPunct="1"/>
                      <a:r>
                        <a:rPr lang="cs-CZ" sz="1000" b="0" u="none" strike="noStrike" kern="1200" dirty="0" smtClean="0">
                          <a:gradFill>
                            <a:gsLst>
                              <a:gs pos="1250">
                                <a:schemeClr val="bg2"/>
                              </a:gs>
                              <a:gs pos="100000">
                                <a:schemeClr val="bg2"/>
                              </a:gs>
                            </a:gsLst>
                            <a:lin ang="5400000" scaled="0"/>
                          </a:gradFill>
                          <a:latin typeface="+mn-lt"/>
                          <a:ea typeface="Segoe UI" pitchFamily="34" charset="0"/>
                          <a:cs typeface="Segoe UI" pitchFamily="34" charset="0"/>
                        </a:rPr>
                        <a:t>Technická podpora</a:t>
                      </a:r>
                      <a:endParaRPr lang="en-US" sz="1000" b="0" u="none" strike="noStrike" kern="1200" dirty="0">
                        <a:gradFill>
                          <a:gsLst>
                            <a:gs pos="1250">
                              <a:schemeClr val="bg2"/>
                            </a:gs>
                            <a:gs pos="100000">
                              <a:schemeClr val="bg2"/>
                            </a:gs>
                          </a:gsLst>
                          <a:lin ang="5400000" scaled="0"/>
                        </a:gradFill>
                        <a:latin typeface="+mn-lt"/>
                        <a:ea typeface="Segoe UI" pitchFamily="34" charset="0"/>
                        <a:cs typeface="Segoe U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algn="ctr" defTabSz="914363" rtl="0" eaLnBrk="1" latinLnBrk="0" hangingPunct="1"/>
                      <a:r>
                        <a:rPr lang="cs-CZ" sz="1000" b="0" u="none" strike="noStrike" kern="1200" baseline="0" dirty="0" smtClean="0">
                          <a:gradFill>
                            <a:gsLst>
                              <a:gs pos="0">
                                <a:schemeClr val="tx1"/>
                              </a:gs>
                              <a:gs pos="100000">
                                <a:schemeClr val="tx1"/>
                              </a:gs>
                            </a:gsLst>
                            <a:lin ang="5400000" scaled="0"/>
                          </a:gradFill>
                          <a:latin typeface="+mn-lt"/>
                          <a:ea typeface="Segoe UI" pitchFamily="34" charset="0"/>
                          <a:cs typeface="Segoe UI" pitchFamily="34" charset="0"/>
                        </a:rPr>
                        <a:t>Telefonická podpora pro instalaci</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marL="0" algn="ctr" defTabSz="914363" rtl="0" eaLnBrk="1" latinLnBrk="0" hangingPunct="1"/>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Základní podpora</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Podpora v pracovních hodinách</a:t>
                      </a:r>
                      <a:endPar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07073">
                <a:tc>
                  <a:txBody>
                    <a:bodyPr/>
                    <a:lstStyle/>
                    <a:p>
                      <a:pPr marL="0" algn="l" defTabSz="914363" rtl="0" eaLnBrk="1" fontAlgn="b" latinLnBrk="0" hangingPunct="1"/>
                      <a:r>
                        <a:rPr lang="cs-CZ" sz="1200" b="1" u="none" strike="noStrike" kern="1200" dirty="0" smtClean="0">
                          <a:gradFill>
                            <a:gsLst>
                              <a:gs pos="1250">
                                <a:schemeClr val="bg2"/>
                              </a:gs>
                              <a:gs pos="100000">
                                <a:schemeClr val="bg2"/>
                              </a:gs>
                            </a:gsLst>
                            <a:lin ang="5400000" scaled="0"/>
                          </a:gradFill>
                          <a:latin typeface="+mn-lt"/>
                          <a:ea typeface="Segoe UI" pitchFamily="34" charset="0"/>
                          <a:cs typeface="Segoe UI" pitchFamily="34" charset="0"/>
                        </a:rPr>
                        <a:t>Služby</a:t>
                      </a:r>
                      <a:endParaRPr lang="en-US" sz="1200" b="1" u="none" strike="noStrike" kern="1200" dirty="0">
                        <a:gradFill>
                          <a:gsLst>
                            <a:gs pos="1250">
                              <a:schemeClr val="bg2"/>
                            </a:gs>
                            <a:gs pos="100000">
                              <a:schemeClr val="bg2"/>
                            </a:gs>
                          </a:gsLst>
                          <a:lin ang="5400000" scaled="0"/>
                        </a:gradFill>
                        <a:latin typeface="+mn-lt"/>
                        <a:ea typeface="Segoe UI" pitchFamily="34" charset="0"/>
                        <a:cs typeface="Segoe U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63" rtl="0" eaLnBrk="1" latinLnBrk="0" hangingPunct="1"/>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63" rtl="0" eaLnBrk="1" latinLnBrk="0" hangingPunct="1"/>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63" rtl="0" eaLnBrk="1" latinLnBrk="0" hangingPunct="1"/>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7073">
                <a:tc>
                  <a:txBody>
                    <a:bodyPr/>
                    <a:lstStyle/>
                    <a:p>
                      <a:pPr marL="91440" lvl="0" algn="l" defTabSz="914363" rtl="0" eaLnBrk="1" fontAlgn="b" latinLnBrk="0" hangingPunct="1">
                        <a:spcBef>
                          <a:spcPts val="0"/>
                        </a:spcBef>
                      </a:pPr>
                      <a:r>
                        <a:rPr lang="en-US" sz="1000" b="0" u="none" strike="noStrike" kern="1200" dirty="0" smtClean="0">
                          <a:gradFill>
                            <a:gsLst>
                              <a:gs pos="1250">
                                <a:schemeClr val="bg2"/>
                              </a:gs>
                              <a:gs pos="100000">
                                <a:schemeClr val="bg2"/>
                              </a:gs>
                            </a:gsLst>
                            <a:lin ang="5400000" scaled="0"/>
                          </a:gradFill>
                          <a:latin typeface="+mn-lt"/>
                          <a:ea typeface="Segoe UI" pitchFamily="34" charset="0"/>
                          <a:cs typeface="Segoe UI" pitchFamily="34" charset="0"/>
                        </a:rPr>
                        <a:t>Skype</a:t>
                      </a:r>
                      <a:endParaRPr lang="en-US" sz="1000" b="0" u="none" strike="noStrike" kern="1200" dirty="0">
                        <a:gradFill>
                          <a:gsLst>
                            <a:gs pos="1250">
                              <a:schemeClr val="bg2"/>
                            </a:gs>
                            <a:gs pos="100000">
                              <a:schemeClr val="bg2"/>
                            </a:gs>
                          </a:gsLst>
                          <a:lin ang="5400000" scaled="0"/>
                        </a:gradFill>
                        <a:latin typeface="+mn-lt"/>
                        <a:ea typeface="Segoe UI" pitchFamily="34" charset="0"/>
                        <a:cs typeface="Segoe U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60 </a:t>
                      </a:r>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minut měsíčně</a:t>
                      </a:r>
                      <a:endPar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60 </a:t>
                      </a:r>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minut měsíčně</a:t>
                      </a:r>
                      <a:endPar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07073">
                <a:tc>
                  <a:txBody>
                    <a:bodyPr/>
                    <a:lstStyle/>
                    <a:p>
                      <a:pPr marL="91440" lvl="0" algn="l" defTabSz="914363" rtl="0" eaLnBrk="1" fontAlgn="b" latinLnBrk="0" hangingPunct="1">
                        <a:spcBef>
                          <a:spcPts val="0"/>
                        </a:spcBef>
                      </a:pPr>
                      <a:r>
                        <a:rPr lang="en-US" sz="1000" b="0" u="none" strike="noStrike" kern="1200" dirty="0" smtClean="0">
                          <a:gradFill>
                            <a:gsLst>
                              <a:gs pos="1250">
                                <a:schemeClr val="bg2"/>
                              </a:gs>
                              <a:gs pos="100000">
                                <a:schemeClr val="bg2"/>
                              </a:gs>
                            </a:gsLst>
                            <a:lin ang="5400000" scaled="0"/>
                          </a:gradFill>
                          <a:latin typeface="+mn-lt"/>
                          <a:ea typeface="Segoe UI" pitchFamily="34" charset="0"/>
                          <a:cs typeface="Segoe UI" pitchFamily="34" charset="0"/>
                        </a:rPr>
                        <a:t>Premium SkyDrive</a:t>
                      </a:r>
                      <a:endParaRPr lang="en-US" sz="1000" b="0" u="none" strike="noStrike" kern="1200" dirty="0">
                        <a:gradFill>
                          <a:gsLst>
                            <a:gs pos="1250">
                              <a:schemeClr val="bg2"/>
                            </a:gs>
                            <a:gs pos="100000">
                              <a:schemeClr val="bg2"/>
                            </a:gs>
                          </a:gsLst>
                          <a:lin ang="5400000" scaled="0"/>
                        </a:gradFill>
                        <a:latin typeface="+mn-lt"/>
                        <a:ea typeface="Segoe UI" pitchFamily="34" charset="0"/>
                        <a:cs typeface="Segoe U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07073">
                <a:tc>
                  <a:txBody>
                    <a:bodyPr/>
                    <a:lstStyle/>
                    <a:p>
                      <a:pPr marL="91440" lvl="0" algn="l" defTabSz="914363" rtl="0" eaLnBrk="1" fontAlgn="b" latinLnBrk="0" hangingPunct="1">
                        <a:spcBef>
                          <a:spcPts val="0"/>
                        </a:spcBef>
                      </a:pPr>
                      <a:r>
                        <a:rPr lang="en-US" sz="1000" b="0" u="none" strike="noStrike" kern="1200" dirty="0" smtClean="0">
                          <a:gradFill>
                            <a:gsLst>
                              <a:gs pos="1250">
                                <a:schemeClr val="bg2"/>
                              </a:gs>
                              <a:gs pos="100000">
                                <a:schemeClr val="bg2"/>
                              </a:gs>
                            </a:gsLst>
                            <a:lin ang="5400000" scaled="0"/>
                          </a:gradFill>
                          <a:latin typeface="+mn-lt"/>
                          <a:ea typeface="Segoe UI" pitchFamily="34" charset="0"/>
                          <a:cs typeface="Segoe UI" pitchFamily="34" charset="0"/>
                        </a:rPr>
                        <a:t>Exchange Plan</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Plan 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Plan</a:t>
                      </a:r>
                      <a:r>
                        <a:rPr lang="en-US" sz="1000" b="0" u="none" strike="noStrike" kern="1200" baseline="0" dirty="0" smtClean="0">
                          <a:gradFill>
                            <a:gsLst>
                              <a:gs pos="0">
                                <a:schemeClr val="tx1"/>
                              </a:gs>
                              <a:gs pos="100000">
                                <a:schemeClr val="tx1"/>
                              </a:gs>
                            </a:gsLst>
                            <a:lin ang="5400000" scaled="0"/>
                          </a:gradFill>
                          <a:latin typeface="+mn-lt"/>
                          <a:ea typeface="Segoe UI" pitchFamily="34" charset="0"/>
                          <a:cs typeface="Segoe UI" pitchFamily="34" charset="0"/>
                        </a:rPr>
                        <a:t> </a:t>
                      </a:r>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1</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Plan 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07073">
                <a:tc>
                  <a:txBody>
                    <a:bodyPr/>
                    <a:lstStyle/>
                    <a:p>
                      <a:pPr marL="91440" lvl="0" algn="l" defTabSz="914363" rtl="0" eaLnBrk="1" fontAlgn="b" latinLnBrk="0" hangingPunct="1">
                        <a:spcBef>
                          <a:spcPts val="0"/>
                        </a:spcBef>
                      </a:pPr>
                      <a:r>
                        <a:rPr lang="en-US" sz="1000" b="0" u="none" strike="noStrike" kern="1200" dirty="0" smtClean="0">
                          <a:gradFill>
                            <a:gsLst>
                              <a:gs pos="1250">
                                <a:schemeClr val="bg2"/>
                              </a:gs>
                              <a:gs pos="100000">
                                <a:schemeClr val="bg2"/>
                              </a:gs>
                            </a:gsLst>
                            <a:lin ang="5400000" scaled="0"/>
                          </a:gradFill>
                          <a:latin typeface="+mn-lt"/>
                          <a:ea typeface="Segoe UI" pitchFamily="34" charset="0"/>
                          <a:cs typeface="Segoe UI" pitchFamily="34" charset="0"/>
                        </a:rPr>
                        <a:t>SharePoint Plan</a:t>
                      </a:r>
                      <a:endParaRPr lang="en-US" sz="1000" b="0" u="none" strike="noStrike" kern="1200" dirty="0">
                        <a:gradFill>
                          <a:gsLst>
                            <a:gs pos="1250">
                              <a:schemeClr val="bg2"/>
                            </a:gs>
                            <a:gs pos="100000">
                              <a:schemeClr val="bg2"/>
                            </a:gs>
                          </a:gsLst>
                          <a:lin ang="5400000" scaled="0"/>
                        </a:gradFill>
                        <a:latin typeface="+mn-lt"/>
                        <a:ea typeface="Segoe UI" pitchFamily="34" charset="0"/>
                        <a:cs typeface="Segoe U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Plan 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Plan 1</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Plan 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07073">
                <a:tc>
                  <a:txBody>
                    <a:bodyPr/>
                    <a:lstStyle/>
                    <a:p>
                      <a:pPr marL="91440" lvl="0" algn="l" defTabSz="914363" rtl="0" eaLnBrk="1" fontAlgn="b" latinLnBrk="0" hangingPunct="1">
                        <a:spcBef>
                          <a:spcPts val="0"/>
                        </a:spcBef>
                      </a:pPr>
                      <a:r>
                        <a:rPr lang="en-US" sz="1000" b="0" u="none" strike="noStrike" kern="1200" dirty="0" err="1" smtClean="0">
                          <a:gradFill>
                            <a:gsLst>
                              <a:gs pos="1250">
                                <a:schemeClr val="bg2"/>
                              </a:gs>
                              <a:gs pos="100000">
                                <a:schemeClr val="bg2"/>
                              </a:gs>
                            </a:gsLst>
                            <a:lin ang="5400000" scaled="0"/>
                          </a:gradFill>
                          <a:latin typeface="+mn-lt"/>
                          <a:ea typeface="Segoe UI" pitchFamily="34" charset="0"/>
                          <a:cs typeface="Segoe UI" pitchFamily="34" charset="0"/>
                        </a:rPr>
                        <a:t>Lync</a:t>
                      </a:r>
                      <a:r>
                        <a:rPr lang="en-US" sz="1000" b="0" u="none" strike="noStrike" kern="1200" baseline="0" dirty="0" smtClean="0">
                          <a:gradFill>
                            <a:gsLst>
                              <a:gs pos="1250">
                                <a:schemeClr val="bg2"/>
                              </a:gs>
                              <a:gs pos="100000">
                                <a:schemeClr val="bg2"/>
                              </a:gs>
                            </a:gsLst>
                            <a:lin ang="5400000" scaled="0"/>
                          </a:gradFill>
                          <a:latin typeface="+mn-lt"/>
                          <a:ea typeface="Segoe UI" pitchFamily="34" charset="0"/>
                          <a:cs typeface="Segoe UI" pitchFamily="34" charset="0"/>
                        </a:rPr>
                        <a:t> Plan</a:t>
                      </a:r>
                      <a:endParaRPr lang="en-US" sz="1000" b="0" u="none" strike="noStrike" kern="1200" dirty="0">
                        <a:gradFill>
                          <a:gsLst>
                            <a:gs pos="1250">
                              <a:schemeClr val="bg2"/>
                            </a:gs>
                            <a:gs pos="100000">
                              <a:schemeClr val="bg2"/>
                            </a:gs>
                          </a:gsLst>
                          <a:lin ang="5400000" scaled="0"/>
                        </a:gradFill>
                        <a:latin typeface="+mn-lt"/>
                        <a:ea typeface="Segoe UI" pitchFamily="34" charset="0"/>
                        <a:cs typeface="Segoe U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Plan 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Plan 2</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Plan 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07073">
                <a:tc>
                  <a:txBody>
                    <a:bodyPr/>
                    <a:lstStyle/>
                    <a:p>
                      <a:pPr marL="91440" lvl="0" algn="l" defTabSz="914363" rtl="0" eaLnBrk="1" fontAlgn="b" latinLnBrk="0" hangingPunct="1">
                        <a:spcBef>
                          <a:spcPts val="0"/>
                        </a:spcBef>
                      </a:pPr>
                      <a:r>
                        <a:rPr lang="en-US" sz="1000" b="0" u="none" strike="noStrike" kern="1200" dirty="0" smtClean="0">
                          <a:gradFill>
                            <a:gsLst>
                              <a:gs pos="1250">
                                <a:schemeClr val="bg2"/>
                              </a:gs>
                              <a:gs pos="100000">
                                <a:schemeClr val="bg2"/>
                              </a:gs>
                            </a:gsLst>
                            <a:lin ang="5400000" scaled="0"/>
                          </a:gradFill>
                          <a:latin typeface="+mn-lt"/>
                          <a:ea typeface="Segoe UI" pitchFamily="34" charset="0"/>
                          <a:cs typeface="Segoe UI" pitchFamily="34" charset="0"/>
                        </a:rPr>
                        <a:t>Office Web Apps</a:t>
                      </a:r>
                      <a:endParaRPr lang="en-US" sz="1000" b="0" u="none" strike="noStrike" kern="1200" dirty="0">
                        <a:gradFill>
                          <a:gsLst>
                            <a:gs pos="1250">
                              <a:schemeClr val="bg2"/>
                            </a:gs>
                            <a:gs pos="100000">
                              <a:schemeClr val="bg2"/>
                            </a:gs>
                          </a:gsLst>
                          <a:lin ang="5400000" scaled="0"/>
                        </a:gradFill>
                        <a:latin typeface="+mn-lt"/>
                        <a:ea typeface="Segoe UI" pitchFamily="34" charset="0"/>
                        <a:cs typeface="Segoe U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07073">
                <a:tc>
                  <a:txBody>
                    <a:bodyPr/>
                    <a:lstStyle/>
                    <a:p>
                      <a:pPr marL="91440" lvl="0" algn="l" defTabSz="914363" rtl="0" eaLnBrk="1" fontAlgn="b" latinLnBrk="0" hangingPunct="1">
                        <a:spcBef>
                          <a:spcPts val="0"/>
                        </a:spcBef>
                      </a:pPr>
                      <a:r>
                        <a:rPr lang="cs-CZ" sz="1000" b="0" u="none" strike="noStrike" kern="1200" dirty="0" smtClean="0">
                          <a:gradFill>
                            <a:gsLst>
                              <a:gs pos="1250">
                                <a:schemeClr val="bg2"/>
                              </a:gs>
                              <a:gs pos="100000">
                                <a:schemeClr val="bg2"/>
                              </a:gs>
                            </a:gsLst>
                            <a:lin ang="5400000" scaled="0"/>
                          </a:gradFill>
                          <a:latin typeface="+mn-lt"/>
                          <a:ea typeface="Segoe UI" pitchFamily="34" charset="0"/>
                          <a:cs typeface="Segoe UI" pitchFamily="34" charset="0"/>
                        </a:rPr>
                        <a:t>Aplikace </a:t>
                      </a:r>
                      <a:r>
                        <a:rPr lang="en-US" sz="1000" b="0" u="none" strike="noStrike" kern="1200" dirty="0" smtClean="0">
                          <a:gradFill>
                            <a:gsLst>
                              <a:gs pos="1250">
                                <a:schemeClr val="bg2"/>
                              </a:gs>
                              <a:gs pos="100000">
                                <a:schemeClr val="bg2"/>
                              </a:gs>
                            </a:gsLst>
                            <a:lin ang="5400000" scaled="0"/>
                          </a:gradFill>
                          <a:latin typeface="+mn-lt"/>
                          <a:ea typeface="Segoe UI" pitchFamily="34" charset="0"/>
                          <a:cs typeface="Segoe UI" pitchFamily="34" charset="0"/>
                        </a:rPr>
                        <a:t>Office</a:t>
                      </a:r>
                      <a:endParaRPr lang="en-US" sz="1000" b="0" u="none" strike="noStrike" kern="1200" dirty="0">
                        <a:gradFill>
                          <a:gsLst>
                            <a:gs pos="1250">
                              <a:schemeClr val="bg2"/>
                            </a:gs>
                            <a:gs pos="100000">
                              <a:schemeClr val="bg2"/>
                            </a:gs>
                          </a:gsLst>
                          <a:lin ang="5400000" scaled="0"/>
                        </a:gradFill>
                        <a:latin typeface="+mn-lt"/>
                        <a:ea typeface="Segoe UI" pitchFamily="34" charset="0"/>
                        <a:cs typeface="Segoe U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Aplikace</a:t>
                      </a:r>
                      <a:r>
                        <a:rPr lang="cs-CZ" sz="1000" b="0" u="none" strike="noStrike" kern="1200" baseline="0" dirty="0" smtClean="0">
                          <a:gradFill>
                            <a:gsLst>
                              <a:gs pos="0">
                                <a:schemeClr val="tx1"/>
                              </a:gs>
                              <a:gs pos="100000">
                                <a:schemeClr val="tx1"/>
                              </a:gs>
                            </a:gsLst>
                            <a:lin ang="5400000" scaled="0"/>
                          </a:gradFill>
                          <a:latin typeface="+mn-lt"/>
                          <a:ea typeface="Segoe UI" pitchFamily="34" charset="0"/>
                          <a:cs typeface="Segoe UI" pitchFamily="34" charset="0"/>
                        </a:rPr>
                        <a:t> sady Professional</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Aplikace</a:t>
                      </a:r>
                      <a:r>
                        <a:rPr lang="cs-CZ" sz="1000" b="0" u="none" strike="noStrike" kern="1200" baseline="0" dirty="0" smtClean="0">
                          <a:gradFill>
                            <a:gsLst>
                              <a:gs pos="0">
                                <a:schemeClr val="tx1"/>
                              </a:gs>
                              <a:gs pos="100000">
                                <a:schemeClr val="tx1"/>
                              </a:gs>
                            </a:gsLst>
                            <a:lin ang="5400000" scaled="0"/>
                          </a:gradFill>
                          <a:latin typeface="+mn-lt"/>
                          <a:ea typeface="Segoe UI" pitchFamily="34" charset="0"/>
                          <a:cs typeface="Segoe UI" pitchFamily="34" charset="0"/>
                        </a:rPr>
                        <a:t> sady Professional</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Aplikace</a:t>
                      </a:r>
                      <a:r>
                        <a:rPr lang="cs-CZ" sz="1000" b="0" u="none" strike="noStrike" kern="1200" baseline="0" dirty="0" smtClean="0">
                          <a:gradFill>
                            <a:gsLst>
                              <a:gs pos="0">
                                <a:schemeClr val="tx1"/>
                              </a:gs>
                              <a:gs pos="100000">
                                <a:schemeClr val="tx1"/>
                              </a:gs>
                            </a:gsLst>
                            <a:lin ang="5400000" scaled="0"/>
                          </a:gradFill>
                          <a:latin typeface="+mn-lt"/>
                          <a:ea typeface="Segoe UI" pitchFamily="34" charset="0"/>
                          <a:cs typeface="Segoe UI" pitchFamily="34" charset="0"/>
                        </a:rPr>
                        <a:t> sady Professional</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Aplikace</a:t>
                      </a:r>
                      <a:r>
                        <a:rPr lang="cs-CZ" sz="1000" b="0" u="none" strike="noStrike" kern="1200" baseline="0" dirty="0" smtClean="0">
                          <a:gradFill>
                            <a:gsLst>
                              <a:gs pos="0">
                                <a:schemeClr val="tx1"/>
                              </a:gs>
                              <a:gs pos="100000">
                                <a:schemeClr val="tx1"/>
                              </a:gs>
                            </a:gsLst>
                            <a:lin ang="5400000" scaled="0"/>
                          </a:gradFill>
                          <a:latin typeface="+mn-lt"/>
                          <a:ea typeface="Segoe UI" pitchFamily="34" charset="0"/>
                          <a:cs typeface="Segoe UI" pitchFamily="34" charset="0"/>
                        </a:rPr>
                        <a:t> sady Professional</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cs-CZ" sz="1000" b="1"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Aplikace</a:t>
                      </a:r>
                      <a:r>
                        <a:rPr lang="cs-CZ" sz="1000" b="1" u="none" strike="noStrike" kern="1200" baseline="0" dirty="0" smtClean="0">
                          <a:gradFill>
                            <a:gsLst>
                              <a:gs pos="0">
                                <a:schemeClr val="tx1"/>
                              </a:gs>
                              <a:gs pos="100000">
                                <a:schemeClr val="tx1"/>
                              </a:gs>
                            </a:gsLst>
                            <a:lin ang="5400000" scaled="0"/>
                          </a:gradFill>
                          <a:latin typeface="+mn-lt"/>
                          <a:ea typeface="Segoe UI" pitchFamily="34" charset="0"/>
                          <a:cs typeface="Segoe UI" pitchFamily="34" charset="0"/>
                        </a:rPr>
                        <a:t> sady Professional Plus</a:t>
                      </a:r>
                      <a:endParaRPr lang="en-US" sz="1000" b="1"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07073">
                <a:tc>
                  <a:txBody>
                    <a:bodyPr/>
                    <a:lstStyle/>
                    <a:p>
                      <a:pPr marL="91440" lvl="0" algn="l" defTabSz="914363" rtl="0" eaLnBrk="1" fontAlgn="b" latinLnBrk="0" hangingPunct="1">
                        <a:spcBef>
                          <a:spcPts val="0"/>
                        </a:spcBef>
                      </a:pPr>
                      <a:r>
                        <a:rPr lang="cs-CZ" sz="1000" b="0" u="none" strike="noStrike" kern="1200" dirty="0" smtClean="0">
                          <a:gradFill>
                            <a:gsLst>
                              <a:gs pos="1250">
                                <a:schemeClr val="bg2"/>
                              </a:gs>
                              <a:gs pos="100000">
                                <a:schemeClr val="bg2"/>
                              </a:gs>
                            </a:gsLst>
                            <a:lin ang="5400000" scaled="0"/>
                          </a:gradFill>
                          <a:latin typeface="+mn-lt"/>
                          <a:ea typeface="Segoe UI" pitchFamily="34" charset="0"/>
                          <a:cs typeface="Segoe UI" pitchFamily="34" charset="0"/>
                        </a:rPr>
                        <a:t>Instalace (Nasazení)</a:t>
                      </a:r>
                      <a:endParaRPr lang="en-US" sz="1000" b="0" u="none" strike="noStrike" kern="1200" dirty="0">
                        <a:gradFill>
                          <a:gsLst>
                            <a:gs pos="1250">
                              <a:schemeClr val="bg2"/>
                            </a:gs>
                            <a:gs pos="100000">
                              <a:schemeClr val="bg2"/>
                            </a:gs>
                          </a:gsLst>
                          <a:lin ang="5400000" scaled="0"/>
                        </a:gradFill>
                        <a:latin typeface="+mn-lt"/>
                        <a:ea typeface="Segoe UI" pitchFamily="34" charset="0"/>
                        <a:cs typeface="Segoe U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Klikni a spusť</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Klikni a spusť</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Klikni a spusť</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Klikni a spusť</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Klikni a spusť</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07073">
                <a:tc>
                  <a:txBody>
                    <a:bodyPr/>
                    <a:lstStyle/>
                    <a:p>
                      <a:pPr marL="0" algn="l" defTabSz="914363" rtl="0" eaLnBrk="1" fontAlgn="b" latinLnBrk="0" hangingPunct="1"/>
                      <a:r>
                        <a:rPr lang="cs-CZ" sz="1200" b="1" u="none" strike="noStrike" kern="1200" dirty="0" smtClean="0">
                          <a:gradFill>
                            <a:gsLst>
                              <a:gs pos="1250">
                                <a:schemeClr val="bg2"/>
                              </a:gs>
                              <a:gs pos="100000">
                                <a:schemeClr val="bg2"/>
                              </a:gs>
                            </a:gsLst>
                            <a:lin ang="5400000" scaled="0"/>
                          </a:gradFill>
                          <a:latin typeface="+mn-lt"/>
                          <a:ea typeface="Segoe UI" pitchFamily="34" charset="0"/>
                          <a:cs typeface="Segoe UI" pitchFamily="34" charset="0"/>
                        </a:rPr>
                        <a:t>Licence</a:t>
                      </a:r>
                      <a:endParaRPr lang="en-US" sz="1200" b="1" u="none" strike="noStrike" kern="1200" dirty="0">
                        <a:gradFill>
                          <a:gsLst>
                            <a:gs pos="1250">
                              <a:schemeClr val="bg2"/>
                            </a:gs>
                            <a:gs pos="100000">
                              <a:schemeClr val="bg2"/>
                            </a:gs>
                          </a:gsLst>
                          <a:lin ang="5400000" scaled="0"/>
                        </a:gradFill>
                        <a:latin typeface="+mn-lt"/>
                        <a:ea typeface="Segoe UI" pitchFamily="34" charset="0"/>
                        <a:cs typeface="Segoe U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7073">
                <a:tc>
                  <a:txBody>
                    <a:bodyPr/>
                    <a:lstStyle/>
                    <a:p>
                      <a:pPr marL="91440" algn="l" defTabSz="914363" rtl="0" eaLnBrk="1" fontAlgn="b" latinLnBrk="0" hangingPunct="1"/>
                      <a:r>
                        <a:rPr lang="cs-CZ" sz="1000" b="0" u="none" strike="noStrike" kern="1200" dirty="0" smtClean="0">
                          <a:gradFill>
                            <a:gsLst>
                              <a:gs pos="1250">
                                <a:schemeClr val="bg2"/>
                              </a:gs>
                              <a:gs pos="100000">
                                <a:schemeClr val="bg2"/>
                              </a:gs>
                            </a:gsLst>
                            <a:lin ang="5400000" scaled="0"/>
                          </a:gradFill>
                          <a:latin typeface="+mn-lt"/>
                          <a:ea typeface="Segoe UI" pitchFamily="34" charset="0"/>
                          <a:cs typeface="Segoe UI" pitchFamily="34" charset="0"/>
                        </a:rPr>
                        <a:t>Počet instalací</a:t>
                      </a:r>
                      <a:r>
                        <a:rPr lang="cs-CZ" sz="1000" b="0" u="none" strike="noStrike" kern="1200" baseline="0" dirty="0" smtClean="0">
                          <a:gradFill>
                            <a:gsLst>
                              <a:gs pos="1250">
                                <a:schemeClr val="bg2"/>
                              </a:gs>
                              <a:gs pos="100000">
                                <a:schemeClr val="bg2"/>
                              </a:gs>
                            </a:gsLst>
                            <a:lin ang="5400000" scaled="0"/>
                          </a:gradFill>
                          <a:latin typeface="+mn-lt"/>
                          <a:ea typeface="Segoe UI" pitchFamily="34" charset="0"/>
                          <a:cs typeface="Segoe UI" pitchFamily="34" charset="0"/>
                        </a:rPr>
                        <a:t> na</a:t>
                      </a:r>
                      <a:r>
                        <a:rPr lang="cs-CZ" sz="1000" b="0" u="none" strike="noStrike" kern="1200" dirty="0" smtClean="0">
                          <a:gradFill>
                            <a:gsLst>
                              <a:gs pos="1250">
                                <a:schemeClr val="bg2"/>
                              </a:gs>
                              <a:gs pos="100000">
                                <a:schemeClr val="bg2"/>
                              </a:gs>
                            </a:gsLst>
                            <a:lin ang="5400000" scaled="0"/>
                          </a:gradFill>
                          <a:latin typeface="+mn-lt"/>
                          <a:ea typeface="Segoe UI" pitchFamily="34" charset="0"/>
                          <a:cs typeface="Segoe UI" pitchFamily="34" charset="0"/>
                        </a:rPr>
                        <a:t> </a:t>
                      </a:r>
                      <a:r>
                        <a:rPr lang="en-US" sz="1000" b="0" u="none" strike="noStrike" kern="1200" dirty="0" smtClean="0">
                          <a:gradFill>
                            <a:gsLst>
                              <a:gs pos="1250">
                                <a:schemeClr val="bg2"/>
                              </a:gs>
                              <a:gs pos="100000">
                                <a:schemeClr val="bg2"/>
                              </a:gs>
                            </a:gsLst>
                            <a:lin ang="5400000" scaled="0"/>
                          </a:gradFill>
                          <a:latin typeface="+mn-lt"/>
                          <a:ea typeface="Segoe UI" pitchFamily="34" charset="0"/>
                          <a:cs typeface="Segoe UI" pitchFamily="34" charset="0"/>
                        </a:rPr>
                        <a:t>PC/Mac</a:t>
                      </a:r>
                      <a:r>
                        <a:rPr lang="en-US" sz="1000" b="0" u="none" strike="noStrike" kern="1200" baseline="0" dirty="0" smtClean="0">
                          <a:gradFill>
                            <a:gsLst>
                              <a:gs pos="1250">
                                <a:schemeClr val="bg2"/>
                              </a:gs>
                              <a:gs pos="100000">
                                <a:schemeClr val="bg2"/>
                              </a:gs>
                            </a:gsLst>
                            <a:lin ang="5400000" scaled="0"/>
                          </a:gradFill>
                          <a:latin typeface="+mn-lt"/>
                          <a:ea typeface="Segoe UI" pitchFamily="34" charset="0"/>
                          <a:cs typeface="Segoe UI" pitchFamily="34" charset="0"/>
                        </a:rPr>
                        <a:t> </a:t>
                      </a:r>
                      <a:endParaRPr lang="en-US" sz="1000" b="0" u="none" strike="noStrike" kern="1200" dirty="0">
                        <a:gradFill>
                          <a:gsLst>
                            <a:gs pos="1250">
                              <a:schemeClr val="bg2"/>
                            </a:gs>
                            <a:gs pos="100000">
                              <a:schemeClr val="bg2"/>
                            </a:gs>
                          </a:gsLst>
                          <a:lin ang="5400000" scaled="0"/>
                        </a:gradFill>
                        <a:latin typeface="+mn-lt"/>
                        <a:ea typeface="Segoe UI" pitchFamily="34" charset="0"/>
                        <a:cs typeface="Segoe U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63" rtl="0" eaLnBrk="1" latinLnBrk="0" hangingPunct="1"/>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2</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5</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Neobsahuje Office na klienta</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5</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5</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07073">
                <a:tc>
                  <a:txBody>
                    <a:bodyPr/>
                    <a:lstStyle/>
                    <a:p>
                      <a:pPr marL="91440" algn="l" defTabSz="914363" rtl="0" eaLnBrk="1" fontAlgn="b" latinLnBrk="0" hangingPunct="1"/>
                      <a:r>
                        <a:rPr lang="cs-CZ" sz="1000" b="0" u="none" strike="noStrike" kern="1200" dirty="0" smtClean="0">
                          <a:gradFill>
                            <a:gsLst>
                              <a:gs pos="1250">
                                <a:schemeClr val="bg2"/>
                              </a:gs>
                              <a:gs pos="100000">
                                <a:schemeClr val="bg2"/>
                              </a:gs>
                            </a:gsLst>
                            <a:lin ang="5400000" scaled="0"/>
                          </a:gradFill>
                          <a:latin typeface="+mn-lt"/>
                          <a:ea typeface="Segoe UI" pitchFamily="34" charset="0"/>
                          <a:cs typeface="Segoe UI" pitchFamily="34" charset="0"/>
                        </a:rPr>
                        <a:t>Počet instalací na mobilní</a:t>
                      </a:r>
                      <a:r>
                        <a:rPr lang="cs-CZ" sz="1000" b="0" u="none" strike="noStrike" kern="1200" baseline="0" dirty="0" smtClean="0">
                          <a:gradFill>
                            <a:gsLst>
                              <a:gs pos="1250">
                                <a:schemeClr val="bg2"/>
                              </a:gs>
                              <a:gs pos="100000">
                                <a:schemeClr val="bg2"/>
                              </a:gs>
                            </a:gsLst>
                            <a:lin ang="5400000" scaled="0"/>
                          </a:gradFill>
                          <a:latin typeface="+mn-lt"/>
                          <a:ea typeface="Segoe UI" pitchFamily="34" charset="0"/>
                          <a:cs typeface="Segoe UI" pitchFamily="34" charset="0"/>
                        </a:rPr>
                        <a:t> zař.</a:t>
                      </a:r>
                      <a:endParaRPr lang="en-US" sz="1000" b="0" u="none" strike="noStrike" kern="1200" dirty="0">
                        <a:gradFill>
                          <a:gsLst>
                            <a:gs pos="1250">
                              <a:schemeClr val="bg2"/>
                            </a:gs>
                            <a:gs pos="100000">
                              <a:schemeClr val="bg2"/>
                            </a:gs>
                          </a:gsLst>
                          <a:lin ang="5400000" scaled="0"/>
                        </a:gradFill>
                        <a:latin typeface="+mn-lt"/>
                        <a:ea typeface="Segoe UI" pitchFamily="34" charset="0"/>
                        <a:cs typeface="Segoe U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63" rtl="0" eaLnBrk="1" latinLnBrk="0" hangingPunct="1"/>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2</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5</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Neobsahuje</a:t>
                      </a:r>
                      <a:r>
                        <a:rPr lang="cs-CZ" sz="1000" b="0" u="none" strike="noStrike" kern="1200" baseline="0" dirty="0" smtClean="0">
                          <a:gradFill>
                            <a:gsLst>
                              <a:gs pos="0">
                                <a:schemeClr val="tx1"/>
                              </a:gs>
                              <a:gs pos="100000">
                                <a:schemeClr val="tx1"/>
                              </a:gs>
                            </a:gsLst>
                            <a:lin ang="5400000" scaled="0"/>
                          </a:gradFill>
                          <a:latin typeface="+mn-lt"/>
                          <a:ea typeface="Segoe UI" pitchFamily="34" charset="0"/>
                          <a:cs typeface="Segoe UI" pitchFamily="34" charset="0"/>
                        </a:rPr>
                        <a:t> Office na klienta</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5</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5</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07073">
                <a:tc>
                  <a:txBody>
                    <a:bodyPr/>
                    <a:lstStyle/>
                    <a:p>
                      <a:pPr marL="91440" algn="l" defTabSz="914363" rtl="0" eaLnBrk="1" fontAlgn="b" latinLnBrk="0" hangingPunct="1"/>
                      <a:r>
                        <a:rPr lang="cs-CZ" sz="1000" b="0" u="none" strike="noStrike" kern="1200" dirty="0" smtClean="0">
                          <a:gradFill>
                            <a:gsLst>
                              <a:gs pos="1250">
                                <a:schemeClr val="bg2"/>
                              </a:gs>
                              <a:gs pos="100000">
                                <a:schemeClr val="bg2"/>
                              </a:gs>
                            </a:gsLst>
                            <a:lin ang="5400000" scaled="0"/>
                          </a:gradFill>
                          <a:latin typeface="+mn-lt"/>
                          <a:ea typeface="Segoe UI" pitchFamily="34" charset="0"/>
                          <a:cs typeface="Segoe UI" pitchFamily="34" charset="0"/>
                        </a:rPr>
                        <a:t>Užívací</a:t>
                      </a:r>
                      <a:r>
                        <a:rPr lang="cs-CZ" sz="1000" b="0" u="none" strike="noStrike" kern="1200" baseline="0" dirty="0" smtClean="0">
                          <a:gradFill>
                            <a:gsLst>
                              <a:gs pos="1250">
                                <a:schemeClr val="bg2"/>
                              </a:gs>
                              <a:gs pos="100000">
                                <a:schemeClr val="bg2"/>
                              </a:gs>
                            </a:gsLst>
                            <a:lin ang="5400000" scaled="0"/>
                          </a:gradFill>
                          <a:latin typeface="+mn-lt"/>
                          <a:ea typeface="Segoe UI" pitchFamily="34" charset="0"/>
                          <a:cs typeface="Segoe UI" pitchFamily="34" charset="0"/>
                        </a:rPr>
                        <a:t> práva</a:t>
                      </a:r>
                      <a:endParaRPr lang="en-US" sz="1000" b="0" u="none" strike="noStrike" kern="1200" dirty="0">
                        <a:gradFill>
                          <a:gsLst>
                            <a:gs pos="1250">
                              <a:schemeClr val="bg2"/>
                            </a:gs>
                            <a:gs pos="100000">
                              <a:schemeClr val="bg2"/>
                            </a:gs>
                          </a:gsLst>
                          <a:lin ang="5400000" scaled="0"/>
                        </a:gradFill>
                        <a:latin typeface="+mn-lt"/>
                        <a:ea typeface="Segoe UI" pitchFamily="34" charset="0"/>
                        <a:cs typeface="Segoe U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Ne pro komerční používání</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Ne pro komerční používání</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Max. </a:t>
                      </a:r>
                      <a:r>
                        <a:rPr lang="en-US" sz="1000" b="0" u="none" strike="noStrike" kern="1200" baseline="0" dirty="0" smtClean="0">
                          <a:gradFill>
                            <a:gsLst>
                              <a:gs pos="0">
                                <a:schemeClr val="tx1"/>
                              </a:gs>
                              <a:gs pos="100000">
                                <a:schemeClr val="tx1"/>
                              </a:gs>
                            </a:gsLst>
                            <a:lin ang="5400000" scaled="0"/>
                          </a:gradFill>
                          <a:latin typeface="+mn-lt"/>
                          <a:ea typeface="Segoe UI" pitchFamily="34" charset="0"/>
                          <a:cs typeface="Segoe UI" pitchFamily="34" charset="0"/>
                        </a:rPr>
                        <a:t>25</a:t>
                      </a:r>
                      <a:r>
                        <a:rPr lang="cs-CZ" sz="1000" b="0" u="none" strike="noStrike" kern="1200" baseline="0" dirty="0" smtClean="0">
                          <a:gradFill>
                            <a:gsLst>
                              <a:gs pos="0">
                                <a:schemeClr val="tx1"/>
                              </a:gs>
                              <a:gs pos="100000">
                                <a:schemeClr val="tx1"/>
                              </a:gs>
                            </a:gsLst>
                            <a:lin ang="5400000" scaled="0"/>
                          </a:gradFill>
                          <a:latin typeface="+mn-lt"/>
                          <a:ea typeface="Segoe UI" pitchFamily="34" charset="0"/>
                          <a:cs typeface="Segoe UI" pitchFamily="34" charset="0"/>
                        </a:rPr>
                        <a:t> uživatelů</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Max. </a:t>
                      </a:r>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25</a:t>
                      </a:r>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 uživatelů</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Maximálně </a:t>
                      </a:r>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300</a:t>
                      </a:r>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 uživatelů</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07073">
                <a:tc>
                  <a:txBody>
                    <a:bodyPr/>
                    <a:lstStyle/>
                    <a:p>
                      <a:pPr marL="91440" algn="l" defTabSz="914363" rtl="0" eaLnBrk="1" fontAlgn="b" latinLnBrk="0" hangingPunct="1"/>
                      <a:r>
                        <a:rPr lang="cs-CZ" sz="1000" b="0" u="none" strike="noStrike" kern="1200" dirty="0" smtClean="0">
                          <a:gradFill>
                            <a:gsLst>
                              <a:gs pos="1250">
                                <a:schemeClr val="bg2"/>
                              </a:gs>
                              <a:gs pos="100000">
                                <a:schemeClr val="bg2"/>
                              </a:gs>
                            </a:gsLst>
                            <a:lin ang="5400000" scaled="0"/>
                          </a:gradFill>
                          <a:latin typeface="+mn-lt"/>
                          <a:ea typeface="Segoe UI" pitchFamily="34" charset="0"/>
                          <a:cs typeface="Segoe UI" pitchFamily="34" charset="0"/>
                        </a:rPr>
                        <a:t>Předplatné minimálně na:</a:t>
                      </a:r>
                      <a:endParaRPr lang="en-US" sz="1000" b="0" u="none" strike="noStrike" kern="1200" dirty="0">
                        <a:gradFill>
                          <a:gsLst>
                            <a:gs pos="1250">
                              <a:schemeClr val="bg2"/>
                            </a:gs>
                            <a:gs pos="100000">
                              <a:schemeClr val="bg2"/>
                            </a:gs>
                          </a:gsLst>
                          <a:lin ang="5400000" scaled="0"/>
                        </a:gradFill>
                        <a:latin typeface="+mn-lt"/>
                        <a:ea typeface="Segoe UI" pitchFamily="34" charset="0"/>
                        <a:cs typeface="Segoe U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63" rtl="0" eaLnBrk="1" latinLnBrk="0" hangingPunct="1"/>
                      <a:r>
                        <a:rPr lang="en-US"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2 </a:t>
                      </a:r>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roky</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Měsíc</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Měsíc</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Měsíc</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363" rtl="0" eaLnBrk="1" latinLnBrk="0" hangingPunct="1"/>
                      <a:r>
                        <a:rPr lang="cs-CZ" sz="10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Rok</a:t>
                      </a:r>
                      <a:endParaRPr lang="en-US" sz="10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xmlns="" val="354173153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42" y="319732"/>
            <a:ext cx="11792407" cy="747702"/>
          </a:xfrm>
        </p:spPr>
        <p:txBody>
          <a:bodyPr vert="horz" wrap="square" lIns="0" tIns="0" rIns="0" bIns="0" rtlCol="0" anchor="t">
            <a:noAutofit/>
          </a:bodyPr>
          <a:lstStyle/>
          <a:p>
            <a:r>
              <a:rPr lang="cs-CZ" b="1" smtClean="0"/>
              <a:t>Kolik </a:t>
            </a:r>
            <a:r>
              <a:rPr lang="cs-CZ" b="1" dirty="0"/>
              <a:t>stojí </a:t>
            </a:r>
            <a:r>
              <a:rPr lang="cs-CZ" b="1"/>
              <a:t>firmu </a:t>
            </a:r>
            <a:r>
              <a:rPr lang="cs-CZ" b="1" smtClean="0"/>
              <a:t>Office </a:t>
            </a:r>
            <a:r>
              <a:rPr lang="cs-CZ" b="1" dirty="0"/>
              <a:t>365? </a:t>
            </a:r>
          </a:p>
        </p:txBody>
      </p:sp>
      <p:sp>
        <p:nvSpPr>
          <p:cNvPr id="7" name="Rectangle 6"/>
          <p:cNvSpPr/>
          <p:nvPr/>
        </p:nvSpPr>
        <p:spPr bwMode="auto">
          <a:xfrm>
            <a:off x="780808" y="4283418"/>
            <a:ext cx="5352737" cy="2413415"/>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6155" tIns="38078" rIns="76155" bIns="38078" numCol="1" rtlCol="0" anchor="ctr" anchorCtr="0" compatLnSpc="1">
            <a:prstTxWarp prst="textNoShape">
              <a:avLst/>
            </a:prstTxWarp>
          </a:bodyPr>
          <a:lstStyle/>
          <a:p>
            <a:pPr marL="174498" lvl="1" defTabSz="913825">
              <a:lnSpc>
                <a:spcPct val="90000"/>
              </a:lnSpc>
              <a:buClr>
                <a:srgbClr val="FFFFFF"/>
              </a:buClr>
              <a:tabLst>
                <a:tab pos="5941817" algn="l"/>
              </a:tabLst>
              <a:defRPr/>
            </a:pPr>
            <a:r>
              <a:rPr lang="cs-CZ" sz="1999" b="1" dirty="0">
                <a:solidFill>
                  <a:srgbClr val="FFFFFF">
                    <a:alpha val="99000"/>
                  </a:srgbClr>
                </a:solidFill>
                <a:latin typeface="+mj-lt"/>
              </a:rPr>
              <a:t>Aplikace Office Professional Plus </a:t>
            </a:r>
          </a:p>
          <a:p>
            <a:pPr marL="174498" lvl="1" defTabSz="913825">
              <a:lnSpc>
                <a:spcPct val="90000"/>
              </a:lnSpc>
              <a:buClr>
                <a:srgbClr val="FFFFFF"/>
              </a:buClr>
              <a:tabLst>
                <a:tab pos="5941817" algn="l"/>
              </a:tabLst>
              <a:defRPr/>
            </a:pPr>
            <a:endParaRPr lang="cs-CZ" sz="1999" b="1" dirty="0">
              <a:solidFill>
                <a:srgbClr val="FFFFFF">
                  <a:alpha val="99000"/>
                </a:srgbClr>
              </a:solidFill>
              <a:latin typeface="+mj-lt"/>
            </a:endParaRPr>
          </a:p>
          <a:p>
            <a:pPr marL="174498" lvl="1" defTabSz="913825">
              <a:lnSpc>
                <a:spcPct val="90000"/>
              </a:lnSpc>
              <a:buClr>
                <a:srgbClr val="FFFFFF"/>
              </a:buClr>
              <a:tabLst>
                <a:tab pos="5941817" algn="l"/>
              </a:tabLst>
              <a:defRPr/>
            </a:pPr>
            <a:r>
              <a:rPr lang="cs-CZ" sz="1999" b="1" dirty="0">
                <a:solidFill>
                  <a:srgbClr val="FFFFFF">
                    <a:alpha val="99000"/>
                  </a:srgbClr>
                </a:solidFill>
                <a:latin typeface="+mj-lt"/>
              </a:rPr>
              <a:t>Profesionální e-mail (Exchange Online)</a:t>
            </a:r>
          </a:p>
          <a:p>
            <a:pPr marL="174498" lvl="1" defTabSz="913825">
              <a:lnSpc>
                <a:spcPct val="90000"/>
              </a:lnSpc>
              <a:buClr>
                <a:srgbClr val="FFFFFF"/>
              </a:buClr>
              <a:tabLst>
                <a:tab pos="5941817" algn="l"/>
              </a:tabLst>
              <a:defRPr/>
            </a:pPr>
            <a:endParaRPr lang="cs-CZ" sz="1999" b="1" dirty="0">
              <a:solidFill>
                <a:srgbClr val="FFFFFF">
                  <a:alpha val="99000"/>
                </a:srgbClr>
              </a:solidFill>
              <a:latin typeface="+mj-lt"/>
            </a:endParaRPr>
          </a:p>
          <a:p>
            <a:pPr marL="174498" lvl="1" defTabSz="913825">
              <a:lnSpc>
                <a:spcPct val="90000"/>
              </a:lnSpc>
              <a:buClr>
                <a:srgbClr val="FFFFFF"/>
              </a:buClr>
              <a:tabLst>
                <a:tab pos="5941817" algn="l"/>
              </a:tabLst>
              <a:defRPr/>
            </a:pPr>
            <a:r>
              <a:rPr lang="cs-CZ" sz="1999" b="1" dirty="0">
                <a:solidFill>
                  <a:srgbClr val="FFFFFF">
                    <a:alpha val="99000"/>
                  </a:srgbClr>
                </a:solidFill>
                <a:latin typeface="+mj-lt"/>
              </a:rPr>
              <a:t>Online chat a videokonference (Lync Online)</a:t>
            </a:r>
          </a:p>
          <a:p>
            <a:pPr marL="174498" lvl="1" defTabSz="913825">
              <a:lnSpc>
                <a:spcPct val="90000"/>
              </a:lnSpc>
              <a:buClr>
                <a:srgbClr val="FFFFFF"/>
              </a:buClr>
              <a:tabLst>
                <a:tab pos="5941817" algn="l"/>
              </a:tabLst>
              <a:defRPr/>
            </a:pPr>
            <a:endParaRPr lang="cs-CZ" sz="1999" b="1" dirty="0">
              <a:solidFill>
                <a:srgbClr val="FFFFFF">
                  <a:alpha val="99000"/>
                </a:srgbClr>
              </a:solidFill>
              <a:latin typeface="+mj-lt"/>
            </a:endParaRPr>
          </a:p>
          <a:p>
            <a:pPr marL="174498" lvl="1" defTabSz="913825">
              <a:lnSpc>
                <a:spcPct val="90000"/>
              </a:lnSpc>
              <a:buClr>
                <a:srgbClr val="FFFFFF"/>
              </a:buClr>
              <a:tabLst>
                <a:tab pos="5941817" algn="l"/>
              </a:tabLst>
              <a:defRPr/>
            </a:pPr>
            <a:r>
              <a:rPr lang="cs-CZ" sz="1999" b="1" dirty="0">
                <a:solidFill>
                  <a:srgbClr val="FFFFFF">
                    <a:alpha val="99000"/>
                  </a:srgbClr>
                </a:solidFill>
                <a:latin typeface="+mj-lt"/>
              </a:rPr>
              <a:t>Firemní web, firemní portál (SharePoint Online)</a:t>
            </a:r>
          </a:p>
        </p:txBody>
      </p:sp>
      <p:sp>
        <p:nvSpPr>
          <p:cNvPr id="10" name="Rectangle 9"/>
          <p:cNvSpPr/>
          <p:nvPr/>
        </p:nvSpPr>
        <p:spPr bwMode="auto">
          <a:xfrm>
            <a:off x="6426055" y="4283418"/>
            <a:ext cx="4363044" cy="2413415"/>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12" tIns="45706" rIns="91412" bIns="45706" numCol="1" rtlCol="0" anchor="ctr" anchorCtr="0" compatLnSpc="1">
            <a:prstTxWarp prst="textNoShape">
              <a:avLst/>
            </a:prstTxWarp>
          </a:bodyPr>
          <a:lstStyle/>
          <a:p>
            <a:pPr algn="ctr" defTabSz="761308">
              <a:lnSpc>
                <a:spcPct val="90000"/>
              </a:lnSpc>
            </a:pPr>
            <a:r>
              <a:rPr lang="cs-CZ" sz="1999" b="1" dirty="0">
                <a:solidFill>
                  <a:srgbClr val="FFFFFF">
                    <a:alpha val="99000"/>
                  </a:srgbClr>
                </a:solidFill>
                <a:latin typeface="+mj-lt"/>
              </a:rPr>
              <a:t>Nejlepší Office 365 včetně uživatelské podpory ve </a:t>
            </a:r>
            <a:r>
              <a:rPr lang="cs-CZ" sz="1999" b="1">
                <a:solidFill>
                  <a:srgbClr val="FFFFFF">
                    <a:alpha val="99000"/>
                  </a:srgbClr>
                </a:solidFill>
                <a:latin typeface="+mj-lt"/>
              </a:rPr>
              <a:t>firmě má </a:t>
            </a:r>
            <a:r>
              <a:rPr lang="cs-CZ" sz="3999" b="1" dirty="0">
                <a:solidFill>
                  <a:srgbClr val="FFFFFF">
                    <a:alpha val="99000"/>
                  </a:srgbClr>
                </a:solidFill>
                <a:latin typeface="+mj-lt"/>
              </a:rPr>
              <a:t>2%</a:t>
            </a:r>
            <a:r>
              <a:rPr lang="cs-CZ" sz="1999" b="1" dirty="0">
                <a:solidFill>
                  <a:srgbClr val="FFFFFF">
                    <a:alpha val="99000"/>
                  </a:srgbClr>
                </a:solidFill>
                <a:latin typeface="+mj-lt"/>
              </a:rPr>
              <a:t> podíl na nákladu jednoho  zaměstnance </a:t>
            </a:r>
          </a:p>
        </p:txBody>
      </p:sp>
      <p:pic>
        <p:nvPicPr>
          <p:cNvPr id="8" name="Picture 7"/>
          <p:cNvPicPr>
            <a:picLocks noChangeAspect="1"/>
          </p:cNvPicPr>
          <p:nvPr/>
        </p:nvPicPr>
        <p:blipFill>
          <a:blip r:embed="rId3" cstate="print"/>
          <a:stretch>
            <a:fillRect/>
          </a:stretch>
        </p:blipFill>
        <p:spPr>
          <a:xfrm>
            <a:off x="780807" y="1510460"/>
            <a:ext cx="10008292" cy="2599856"/>
          </a:xfrm>
          <a:prstGeom prst="rect">
            <a:avLst/>
          </a:prstGeom>
        </p:spPr>
      </p:pic>
    </p:spTree>
    <p:extLst>
      <p:ext uri="{BB962C8B-B14F-4D97-AF65-F5344CB8AC3E}">
        <p14:creationId xmlns:p14="http://schemas.microsoft.com/office/powerpoint/2010/main" xmlns="" val="342161131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2309" y="438188"/>
            <a:ext cx="12266763" cy="6419811"/>
          </a:xfrm>
        </p:spPr>
        <p:txBody>
          <a:bodyPr/>
          <a:lstStyle/>
          <a:p>
            <a:r>
              <a:rPr lang="cs-CZ" sz="7200" b="1" dirty="0"/>
              <a:t>    </a:t>
            </a:r>
            <a:r>
              <a:rPr lang="cs-CZ" sz="7200" b="1" dirty="0" smtClean="0"/>
              <a:t>    </a:t>
            </a:r>
            <a:r>
              <a:rPr lang="cs-CZ" b="1" u="sng" dirty="0" smtClean="0"/>
              <a:t>Licence </a:t>
            </a:r>
            <a:r>
              <a:rPr lang="cs-CZ" b="1" u="sng" dirty="0"/>
              <a:t>pro </a:t>
            </a:r>
            <a:r>
              <a:rPr lang="cs-CZ" b="1" u="sng" dirty="0" smtClean="0"/>
              <a:t>mě </a:t>
            </a:r>
            <a:r>
              <a:rPr lang="cs-CZ" b="1" u="sng" dirty="0"/>
              <a:t>zdarma? </a:t>
            </a:r>
            <a:r>
              <a:rPr lang="cs-CZ" sz="7200" b="1" dirty="0" smtClean="0"/>
              <a:t/>
            </a:r>
            <a:br>
              <a:rPr lang="cs-CZ" sz="7200" b="1" dirty="0" smtClean="0"/>
            </a:br>
            <a:r>
              <a:rPr lang="cs-CZ" b="1" dirty="0"/>
              <a:t/>
            </a:r>
            <a:br>
              <a:rPr lang="cs-CZ" b="1" dirty="0"/>
            </a:br>
            <a:r>
              <a:rPr lang="cs-CZ" b="1" dirty="0" smtClean="0"/>
              <a:t>           </a:t>
            </a:r>
            <a:r>
              <a:rPr lang="cs-CZ" sz="4000" b="1" dirty="0" smtClean="0">
                <a:solidFill>
                  <a:schemeClr val="tx1"/>
                </a:solidFill>
              </a:rPr>
              <a:t>Ano, 25 licencí pro interní použití </a:t>
            </a:r>
            <a:r>
              <a:rPr lang="cs-CZ" b="1" dirty="0" smtClean="0">
                <a:solidFill>
                  <a:schemeClr val="tx1"/>
                </a:solidFill>
              </a:rPr>
              <a:t/>
            </a:r>
            <a:br>
              <a:rPr lang="cs-CZ" b="1" dirty="0" smtClean="0">
                <a:solidFill>
                  <a:schemeClr val="tx1"/>
                </a:solidFill>
              </a:rPr>
            </a:br>
            <a:r>
              <a:rPr lang="cs-CZ" sz="7200" b="1" dirty="0" smtClean="0"/>
              <a:t>             </a:t>
            </a:r>
            <a:r>
              <a:rPr lang="cs-CZ" b="1" u="sng" dirty="0"/>
              <a:t>Jak získám?</a:t>
            </a:r>
            <a:r>
              <a:rPr lang="cs-CZ" sz="7200" b="1" u="sng" dirty="0" smtClean="0"/>
              <a:t/>
            </a:r>
            <a:br>
              <a:rPr lang="cs-CZ" sz="7200" b="1" u="sng" dirty="0" smtClean="0"/>
            </a:br>
            <a:r>
              <a:rPr lang="cs-CZ" sz="8800" b="1" dirty="0" smtClean="0"/>
              <a:t>       </a:t>
            </a:r>
            <a:r>
              <a:rPr lang="cs-CZ" sz="4000" b="1" dirty="0" smtClean="0"/>
              <a:t>Návod na: </a:t>
            </a:r>
            <a:r>
              <a:rPr lang="cs-CZ" sz="4000" b="1" dirty="0" smtClean="0">
                <a:hlinkClick r:id="rId2"/>
              </a:rPr>
              <a:t>www.office365premium.cz</a:t>
            </a:r>
            <a:r>
              <a:rPr lang="cs-CZ" sz="4000" b="1" dirty="0" smtClean="0"/>
              <a:t> </a:t>
            </a:r>
            <a:br>
              <a:rPr lang="cs-CZ" sz="4000" b="1" dirty="0" smtClean="0"/>
            </a:br>
            <a:r>
              <a:rPr lang="cs-CZ" sz="4000" b="1" dirty="0" smtClean="0"/>
              <a:t>                LinkedIn: Jsem prodejce Office365</a:t>
            </a:r>
            <a:r>
              <a:rPr lang="cs-CZ" sz="7200" b="1" u="sng" dirty="0" smtClean="0"/>
              <a:t/>
            </a:r>
            <a:br>
              <a:rPr lang="cs-CZ" sz="7200" b="1" u="sng" dirty="0" smtClean="0"/>
            </a:br>
            <a:r>
              <a:rPr lang="cs-CZ" sz="7200" b="1" u="sng" dirty="0" smtClean="0"/>
              <a:t/>
            </a:r>
            <a:br>
              <a:rPr lang="cs-CZ" sz="7200" b="1" u="sng" dirty="0" smtClean="0"/>
            </a:br>
            <a:endParaRPr lang="cs-CZ" sz="7200" b="1" u="sng" dirty="0"/>
          </a:p>
        </p:txBody>
      </p:sp>
      <p:sp>
        <p:nvSpPr>
          <p:cNvPr id="4" name="Slide Number Placeholder 3"/>
          <p:cNvSpPr>
            <a:spLocks noGrp="1"/>
          </p:cNvSpPr>
          <p:nvPr>
            <p:ph type="sldNum" sz="quarter" idx="12"/>
          </p:nvPr>
        </p:nvSpPr>
        <p:spPr/>
        <p:txBody>
          <a:bodyPr/>
          <a:lstStyle/>
          <a:p>
            <a:pPr defTabSz="914363"/>
            <a:fld id="{727B4C2D-45E2-4621-8491-2995EB46A674}" type="slidenum">
              <a:rPr lang="en-US" smtClean="0">
                <a:gradFill>
                  <a:gsLst>
                    <a:gs pos="100000">
                      <a:srgbClr val="797A7D"/>
                    </a:gs>
                    <a:gs pos="0">
                      <a:srgbClr val="797A7D"/>
                    </a:gs>
                  </a:gsLst>
                  <a:lin ang="5400000" scaled="0"/>
                </a:gradFill>
              </a:rPr>
              <a:pPr defTabSz="914363"/>
              <a:t>15</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xmlns="" val="288696849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4294967295"/>
          </p:nvPr>
        </p:nvSpPr>
        <p:spPr>
          <a:xfrm>
            <a:off x="1524000" y="3602038"/>
            <a:ext cx="9144000" cy="1655762"/>
          </a:xfrm>
          <a:prstGeom prst="rect">
            <a:avLst/>
          </a:prstGeom>
        </p:spPr>
        <p:txBody>
          <a:bodyPr/>
          <a:lstStyle/>
          <a:p>
            <a:endParaRPr lang="en-US"/>
          </a:p>
        </p:txBody>
      </p:sp>
    </p:spTree>
    <p:extLst>
      <p:ext uri="{BB962C8B-B14F-4D97-AF65-F5344CB8AC3E}">
        <p14:creationId xmlns:p14="http://schemas.microsoft.com/office/powerpoint/2010/main" xmlns="" val="210666275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522288" y="6298299"/>
            <a:ext cx="11173090" cy="323165"/>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4099" eaLnBrk="0" hangingPunct="0"/>
            <a:r>
              <a:rPr lang="en-US" sz="700" dirty="0">
                <a:gradFill>
                  <a:gsLst>
                    <a:gs pos="0">
                      <a:srgbClr val="FFFFFF"/>
                    </a:gs>
                    <a:gs pos="100000">
                      <a:srgbClr val="FFFFFF"/>
                    </a:gs>
                  </a:gsLst>
                  <a:lin ang="5400000" scaled="0"/>
                </a:gradFill>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700" dirty="0">
                <a:gradFill>
                  <a:gsLst>
                    <a:gs pos="0">
                      <a:srgbClr val="FFFFFF"/>
                    </a:gs>
                    <a:gs pos="100000">
                      <a:srgbClr val="FFFFFF"/>
                    </a:gs>
                  </a:gsLst>
                  <a:lin ang="5400000" scaled="0"/>
                </a:gradFill>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br>
              <a:rPr lang="en-US" sz="700" dirty="0">
                <a:gradFill>
                  <a:gsLst>
                    <a:gs pos="0">
                      <a:srgbClr val="FFFFFF"/>
                    </a:gs>
                    <a:gs pos="100000">
                      <a:srgbClr val="FFFFFF"/>
                    </a:gs>
                  </a:gsLst>
                  <a:lin ang="5400000" scaled="0"/>
                </a:gradFill>
                <a:ea typeface="Segoe UI" pitchFamily="34" charset="0"/>
                <a:cs typeface="Segoe UI" pitchFamily="34" charset="0"/>
              </a:rPr>
            </a:br>
            <a:r>
              <a:rPr lang="en-US" sz="700" dirty="0">
                <a:gradFill>
                  <a:gsLst>
                    <a:gs pos="0">
                      <a:srgbClr val="FFFFFF"/>
                    </a:gs>
                    <a:gs pos="100000">
                      <a:srgbClr val="FFFFFF"/>
                    </a:gs>
                  </a:gsLst>
                  <a:lin ang="5400000" scaled="0"/>
                </a:gradFill>
                <a:ea typeface="Segoe UI" pitchFamily="34" charset="0"/>
                <a:cs typeface="Segoe UI" pitchFamily="34" charset="0"/>
              </a:rPr>
              <a:t>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7841" y="3809525"/>
            <a:ext cx="6388621" cy="2350013"/>
          </a:xfrm>
          <a:prstGeom prst="rect">
            <a:avLst/>
          </a:prstGeom>
        </p:spPr>
      </p:pic>
    </p:spTree>
    <p:extLst>
      <p:ext uri="{BB962C8B-B14F-4D97-AF65-F5344CB8AC3E}">
        <p14:creationId xmlns:p14="http://schemas.microsoft.com/office/powerpoint/2010/main" xmlns="" val="874436856"/>
      </p:ext>
    </p:extLst>
  </p:cSld>
  <p:clrMapOvr>
    <a:masterClrMapping/>
  </p:clrMapOvr>
  <mc:AlternateContent xmlns:mc="http://schemas.openxmlformats.org/markup-compatibility/2006">
    <mc:Choice xmlns:p14="http://schemas.microsoft.com/office/powerpoint/2010/main" xmlns="" Requires="p14">
      <p:transition spd="slow" p14:dur="1500">
        <p:push/>
      </p:transition>
    </mc:Choice>
    <mc:Fallback>
      <p:transition spd="slow">
        <p:push/>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12951" y="1941621"/>
            <a:ext cx="2716328" cy="2503634"/>
            <a:chOff x="460563" y="1422401"/>
            <a:chExt cx="2716328" cy="2503634"/>
          </a:xfrm>
        </p:grpSpPr>
        <p:sp>
          <p:nvSpPr>
            <p:cNvPr id="55" name="Rectangle 54"/>
            <p:cNvSpPr/>
            <p:nvPr/>
          </p:nvSpPr>
          <p:spPr bwMode="auto">
            <a:xfrm>
              <a:off x="460563" y="1422401"/>
              <a:ext cx="2716327" cy="1751803"/>
            </a:xfrm>
            <a:prstGeom prst="rect">
              <a:avLst/>
            </a:prstGeom>
            <a:solidFill>
              <a:schemeClr val="tx1"/>
            </a:solidFill>
            <a:ln w="9525" cap="flat" cmpd="sng" algn="ctr">
              <a:noFill/>
              <a:prstDash val="solid"/>
            </a:ln>
            <a:effectLst/>
          </p:spPr>
          <p:txBody>
            <a:bodyPr rtlCol="0" anchor="ctr"/>
            <a:lstStyle/>
            <a:p>
              <a:pPr algn="ctr">
                <a:defRPr/>
              </a:pPr>
              <a:endParaRPr lang="en-US" sz="2700" kern="0" dirty="0" err="1">
                <a:solidFill>
                  <a:prstClr val="white"/>
                </a:solidFill>
                <a:latin typeface="+mj-lt"/>
              </a:endParaRPr>
            </a:p>
          </p:txBody>
        </p:sp>
        <p:sp>
          <p:nvSpPr>
            <p:cNvPr id="56" name="Rectangle 55"/>
            <p:cNvSpPr/>
            <p:nvPr/>
          </p:nvSpPr>
          <p:spPr bwMode="auto">
            <a:xfrm>
              <a:off x="460563" y="3072207"/>
              <a:ext cx="2716327" cy="853828"/>
            </a:xfrm>
            <a:prstGeom prst="rect">
              <a:avLst/>
            </a:prstGeom>
            <a:solidFill>
              <a:srgbClr val="EB3C00"/>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sz="2700" kern="0" spc="-50" dirty="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57" name="Rectangle 56"/>
            <p:cNvSpPr/>
            <p:nvPr/>
          </p:nvSpPr>
          <p:spPr>
            <a:xfrm>
              <a:off x="460565" y="3404352"/>
              <a:ext cx="2716326" cy="507831"/>
            </a:xfrm>
            <a:prstGeom prst="rect">
              <a:avLst/>
            </a:prstGeom>
          </p:spPr>
          <p:txBody>
            <a:bodyPr wrap="square" lIns="27432" anchor="b">
              <a:spAutoFit/>
            </a:bodyPr>
            <a:lstStyle/>
            <a:p>
              <a:r>
                <a:rPr lang="cs-CZ" sz="2700" kern="0" spc="-100" dirty="0" smtClean="0">
                  <a:ln w="3175">
                    <a:noFill/>
                  </a:ln>
                  <a:solidFill>
                    <a:srgbClr val="FFFFFF"/>
                  </a:solidFill>
                  <a:latin typeface="+mj-lt"/>
                  <a:ea typeface="Segoe UI" pitchFamily="34" charset="0"/>
                  <a:cs typeface="Segoe UI" pitchFamily="34" charset="0"/>
                </a:rPr>
                <a:t>Dotykove zařízení</a:t>
              </a:r>
              <a:endParaRPr lang="en-US" sz="2700" kern="0" spc="-100" dirty="0">
                <a:ln w="3175">
                  <a:noFill/>
                </a:ln>
                <a:solidFill>
                  <a:srgbClr val="FFFFFF"/>
                </a:solidFill>
                <a:latin typeface="+mj-lt"/>
                <a:ea typeface="Segoe UI" pitchFamily="34" charset="0"/>
                <a:cs typeface="Segoe UI" pitchFamily="34" charset="0"/>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460564" y="1422401"/>
              <a:ext cx="2716326" cy="1649805"/>
            </a:xfrm>
            <a:prstGeom prst="rect">
              <a:avLst/>
            </a:prstGeom>
          </p:spPr>
        </p:pic>
      </p:grpSp>
      <p:sp>
        <p:nvSpPr>
          <p:cNvPr id="4" name="Title 3"/>
          <p:cNvSpPr>
            <a:spLocks noGrp="1"/>
          </p:cNvSpPr>
          <p:nvPr>
            <p:ph type="title"/>
          </p:nvPr>
        </p:nvSpPr>
        <p:spPr/>
        <p:txBody>
          <a:bodyPr/>
          <a:lstStyle/>
          <a:p>
            <a:r>
              <a:rPr lang="cs-CZ" dirty="0"/>
              <a:t>Nový, moderní Office</a:t>
            </a:r>
            <a:endParaRPr lang="en-US" dirty="0"/>
          </a:p>
        </p:txBody>
      </p:sp>
      <p:grpSp>
        <p:nvGrpSpPr>
          <p:cNvPr id="7" name="Group 6"/>
          <p:cNvGrpSpPr/>
          <p:nvPr/>
        </p:nvGrpSpPr>
        <p:grpSpPr>
          <a:xfrm>
            <a:off x="3357429" y="1941621"/>
            <a:ext cx="2716328" cy="2503634"/>
            <a:chOff x="3338906" y="1422401"/>
            <a:chExt cx="2716328" cy="2503634"/>
          </a:xfrm>
        </p:grpSpPr>
        <p:pic>
          <p:nvPicPr>
            <p:cNvPr id="31"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3338907" y="1422401"/>
              <a:ext cx="2716326" cy="1751087"/>
            </a:xfrm>
            <a:prstGeom prst="rect">
              <a:avLst/>
            </a:prstGeom>
            <a:noFill/>
            <a:extLst>
              <a:ext uri="{909E8E84-426E-40DD-AFC4-6F175D3DCCD1}">
                <a14:hiddenFill xmlns:a14="http://schemas.microsoft.com/office/drawing/2010/main" xmlns="">
                  <a:solidFill>
                    <a:srgbClr val="FFFFFF"/>
                  </a:solidFill>
                </a14:hiddenFill>
              </a:ext>
            </a:extLst>
          </p:spPr>
        </p:pic>
        <p:sp>
          <p:nvSpPr>
            <p:cNvPr id="34" name="Rectangle 33"/>
            <p:cNvSpPr/>
            <p:nvPr/>
          </p:nvSpPr>
          <p:spPr bwMode="auto">
            <a:xfrm>
              <a:off x="3338906" y="3072207"/>
              <a:ext cx="2716327" cy="853828"/>
            </a:xfrm>
            <a:prstGeom prst="rect">
              <a:avLst/>
            </a:prstGeom>
            <a:solidFill>
              <a:srgbClr val="EB3C00"/>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sz="2700" b="1" kern="0" spc="-50" dirty="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36" name="Rectangle 35"/>
            <p:cNvSpPr/>
            <p:nvPr/>
          </p:nvSpPr>
          <p:spPr>
            <a:xfrm>
              <a:off x="3338907" y="3388963"/>
              <a:ext cx="2716327" cy="523220"/>
            </a:xfrm>
            <a:prstGeom prst="rect">
              <a:avLst/>
            </a:prstGeom>
          </p:spPr>
          <p:txBody>
            <a:bodyPr wrap="square" anchor="b">
              <a:spAutoFit/>
            </a:bodyPr>
            <a:lstStyle/>
            <a:p>
              <a:pPr>
                <a:defRPr/>
              </a:pPr>
              <a:r>
                <a:rPr lang="cs-CZ" sz="2700" kern="0" spc="-100" dirty="0">
                  <a:ln w="3175">
                    <a:noFill/>
                  </a:ln>
                  <a:solidFill>
                    <a:srgbClr val="FFFFFF"/>
                  </a:solidFill>
                  <a:latin typeface="+mj-lt"/>
                  <a:ea typeface="Segoe UI" pitchFamily="34" charset="0"/>
                  <a:cs typeface="Segoe UI" pitchFamily="34" charset="0"/>
                </a:rPr>
                <a:t>V c</a:t>
              </a:r>
              <a:r>
                <a:rPr lang="en-US" sz="2700" kern="0" spc="-100" dirty="0">
                  <a:ln w="3175">
                    <a:noFill/>
                  </a:ln>
                  <a:solidFill>
                    <a:srgbClr val="FFFFFF"/>
                  </a:solidFill>
                  <a:latin typeface="+mj-lt"/>
                  <a:ea typeface="Segoe UI" pitchFamily="34" charset="0"/>
                  <a:cs typeface="Segoe UI" pitchFamily="34" charset="0"/>
                </a:rPr>
                <a:t>loud</a:t>
              </a:r>
              <a:r>
                <a:rPr lang="cs-CZ" sz="2700" kern="0" spc="-100" dirty="0">
                  <a:ln w="3175">
                    <a:noFill/>
                  </a:ln>
                  <a:solidFill>
                    <a:srgbClr val="FFFFFF"/>
                  </a:solidFill>
                  <a:latin typeface="+mj-lt"/>
                  <a:ea typeface="Segoe UI" pitchFamily="34" charset="0"/>
                  <a:cs typeface="Segoe UI" pitchFamily="34" charset="0"/>
                </a:rPr>
                <a:t>u</a:t>
              </a:r>
              <a:endParaRPr lang="en-US" sz="2700" kern="0" spc="-100" dirty="0">
                <a:ln w="3175">
                  <a:noFill/>
                </a:ln>
                <a:solidFill>
                  <a:srgbClr val="FFFFFF"/>
                </a:solidFill>
                <a:latin typeface="+mj-lt"/>
                <a:ea typeface="Segoe UI" pitchFamily="34" charset="0"/>
                <a:cs typeface="Segoe UI" pitchFamily="34" charset="0"/>
              </a:endParaRPr>
            </a:p>
          </p:txBody>
        </p:sp>
      </p:grpSp>
      <p:grpSp>
        <p:nvGrpSpPr>
          <p:cNvPr id="6" name="Group 5"/>
          <p:cNvGrpSpPr/>
          <p:nvPr/>
        </p:nvGrpSpPr>
        <p:grpSpPr>
          <a:xfrm>
            <a:off x="6201908" y="1942342"/>
            <a:ext cx="2716327" cy="2502913"/>
            <a:chOff x="6217251" y="1423121"/>
            <a:chExt cx="2716327" cy="2502913"/>
          </a:xfrm>
        </p:grpSpPr>
        <p:pic>
          <p:nvPicPr>
            <p:cNvPr id="2050" name="Picture 2" descr="C:\Users\user\Pictures\Work pics and images\Media Bank downloads\Pics\Windows images\WIN12_Claudia_04.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6217251" y="1423121"/>
              <a:ext cx="2716327" cy="1751082"/>
            </a:xfrm>
            <a:prstGeom prst="rect">
              <a:avLst/>
            </a:prstGeom>
            <a:noFill/>
            <a:extLst>
              <a:ext uri="{909E8E84-426E-40DD-AFC4-6F175D3DCCD1}">
                <a14:hiddenFill xmlns:a14="http://schemas.microsoft.com/office/drawing/2010/main" xmlns="">
                  <a:solidFill>
                    <a:srgbClr val="FFFFFF"/>
                  </a:solidFill>
                </a14:hiddenFill>
              </a:ext>
            </a:extLst>
          </p:spPr>
        </p:pic>
        <p:sp>
          <p:nvSpPr>
            <p:cNvPr id="45" name="Rectangle 44"/>
            <p:cNvSpPr/>
            <p:nvPr/>
          </p:nvSpPr>
          <p:spPr bwMode="auto">
            <a:xfrm>
              <a:off x="6217251" y="3072207"/>
              <a:ext cx="2709754" cy="853827"/>
            </a:xfrm>
            <a:prstGeom prst="rect">
              <a:avLst/>
            </a:prstGeom>
            <a:solidFill>
              <a:srgbClr val="EB3C00"/>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sz="2700" b="1" kern="0" spc="-50" dirty="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46" name="Rectangle 45"/>
            <p:cNvSpPr/>
            <p:nvPr/>
          </p:nvSpPr>
          <p:spPr>
            <a:xfrm>
              <a:off x="6217251" y="2988853"/>
              <a:ext cx="2532206" cy="923330"/>
            </a:xfrm>
            <a:prstGeom prst="rect">
              <a:avLst/>
            </a:prstGeom>
          </p:spPr>
          <p:txBody>
            <a:bodyPr wrap="square" anchor="b">
              <a:spAutoFit/>
            </a:bodyPr>
            <a:lstStyle/>
            <a:p>
              <a:pPr>
                <a:defRPr/>
              </a:pPr>
              <a:r>
                <a:rPr lang="cs-CZ" sz="2700" kern="0" spc="-100" dirty="0">
                  <a:ln w="3175">
                    <a:noFill/>
                  </a:ln>
                  <a:solidFill>
                    <a:srgbClr val="FFFFFF"/>
                  </a:solidFill>
                  <a:latin typeface="+mj-lt"/>
                  <a:ea typeface="Segoe UI" pitchFamily="34" charset="0"/>
                  <a:cs typeface="Segoe UI" pitchFamily="34" charset="0"/>
                </a:rPr>
                <a:t>Propojený se sociálními sítěmi</a:t>
              </a:r>
              <a:endParaRPr lang="en-US" sz="2700" kern="0" spc="-100" dirty="0">
                <a:ln w="3175">
                  <a:noFill/>
                </a:ln>
                <a:solidFill>
                  <a:srgbClr val="FFFFFF"/>
                </a:solidFill>
                <a:latin typeface="+mj-lt"/>
                <a:ea typeface="Segoe UI" pitchFamily="34" charset="0"/>
                <a:cs typeface="Segoe UI" pitchFamily="34" charset="0"/>
              </a:endParaRPr>
            </a:p>
          </p:txBody>
        </p:sp>
      </p:grpSp>
      <p:grpSp>
        <p:nvGrpSpPr>
          <p:cNvPr id="5" name="Group 4"/>
          <p:cNvGrpSpPr/>
          <p:nvPr/>
        </p:nvGrpSpPr>
        <p:grpSpPr>
          <a:xfrm>
            <a:off x="9046384" y="1942341"/>
            <a:ext cx="2714864" cy="2502915"/>
            <a:chOff x="9044796" y="1423120"/>
            <a:chExt cx="2714864" cy="2502915"/>
          </a:xfrm>
        </p:grpSpPr>
        <p:pic>
          <p:nvPicPr>
            <p:cNvPr id="48" name="Picture 2" descr="C:\Users\v-maryba\Dropbox\ZumTeam\Office\Cyrill\PRISM\Photos\WIN11_LiuJing_edit.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108"/>
            <a:stretch/>
          </p:blipFill>
          <p:spPr bwMode="auto">
            <a:xfrm>
              <a:off x="9044796" y="1423120"/>
              <a:ext cx="2714864" cy="1649085"/>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Rectangle 49"/>
            <p:cNvSpPr/>
            <p:nvPr/>
          </p:nvSpPr>
          <p:spPr bwMode="auto">
            <a:xfrm>
              <a:off x="9044796" y="3072204"/>
              <a:ext cx="2714864" cy="853831"/>
            </a:xfrm>
            <a:prstGeom prst="rect">
              <a:avLst/>
            </a:prstGeom>
            <a:solidFill>
              <a:srgbClr val="EB3C00"/>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sz="2700" b="1" kern="0" spc="-50" dirty="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51" name="Rectangle 50"/>
            <p:cNvSpPr/>
            <p:nvPr/>
          </p:nvSpPr>
          <p:spPr>
            <a:xfrm>
              <a:off x="9044796" y="3388964"/>
              <a:ext cx="2714864" cy="523219"/>
            </a:xfrm>
            <a:prstGeom prst="rect">
              <a:avLst/>
            </a:prstGeom>
          </p:spPr>
          <p:txBody>
            <a:bodyPr wrap="square" anchor="b">
              <a:spAutoFit/>
            </a:bodyPr>
            <a:lstStyle/>
            <a:p>
              <a:r>
                <a:rPr lang="cs-CZ" sz="2700" kern="0" spc="-100" dirty="0">
                  <a:ln w="3175">
                    <a:noFill/>
                  </a:ln>
                  <a:solidFill>
                    <a:srgbClr val="FFFFFF"/>
                  </a:solidFill>
                  <a:latin typeface="+mj-lt"/>
                  <a:ea typeface="Segoe UI" pitchFamily="34" charset="0"/>
                  <a:cs typeface="Segoe UI" pitchFamily="34" charset="0"/>
                </a:rPr>
                <a:t>Nové scénáře</a:t>
              </a:r>
              <a:endParaRPr lang="en-US" sz="2700" kern="0" spc="-100" dirty="0">
                <a:ln w="3175">
                  <a:noFill/>
                </a:ln>
                <a:solidFill>
                  <a:srgbClr val="FFFFFF"/>
                </a:solidFill>
                <a:latin typeface="+mj-lt"/>
                <a:ea typeface="Segoe UI" pitchFamily="34" charset="0"/>
                <a:cs typeface="Segoe UI" pitchFamily="34" charset="0"/>
              </a:endParaRPr>
            </a:p>
          </p:txBody>
        </p:sp>
      </p:grpSp>
      <p:sp>
        <p:nvSpPr>
          <p:cNvPr id="2" name="Slide Number Placeholder 1"/>
          <p:cNvSpPr>
            <a:spLocks noGrp="1"/>
          </p:cNvSpPr>
          <p:nvPr>
            <p:ph type="sldNum" sz="quarter" idx="4294967295"/>
          </p:nvPr>
        </p:nvSpPr>
        <p:spPr>
          <a:xfrm>
            <a:off x="522288" y="6399557"/>
            <a:ext cx="560686" cy="219456"/>
          </a:xfrm>
          <a:prstGeom prst="rect">
            <a:avLst/>
          </a:prstGeom>
        </p:spPr>
        <p:txBody>
          <a:bodyPr/>
          <a:lstStyle/>
          <a:p>
            <a:fld id="{727B4C2D-45E2-4621-8491-2995EB46A674}" type="slidenum">
              <a:rPr lang="en-US" smtClean="0">
                <a:gradFill>
                  <a:gsLst>
                    <a:gs pos="100000">
                      <a:srgbClr val="797A7D"/>
                    </a:gs>
                    <a:gs pos="0">
                      <a:srgbClr val="797A7D"/>
                    </a:gs>
                  </a:gsLst>
                  <a:lin ang="5400000" scaled="0"/>
                </a:gradFill>
              </a:rPr>
              <a:pPr/>
              <a:t>2</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xmlns="" val="4012886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08857" y="1338892"/>
            <a:ext cx="5970845" cy="4811538"/>
          </a:xfrm>
          <a:prstGeom prst="rect">
            <a:avLst/>
          </a:prstGeom>
          <a:solidFill>
            <a:schemeClr val="accent3">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pic>
        <p:nvPicPr>
          <p:cNvPr id="54" name="Picture 3" descr="C:\Users\brentdav\Pictures\E3 pic.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6118174" y="2305001"/>
            <a:ext cx="1865132" cy="1441828"/>
          </a:xfrm>
          <a:prstGeom prst="rect">
            <a:avLst/>
          </a:prstGeom>
          <a:noFill/>
          <a:extLst>
            <a:ext uri="{909E8E84-426E-40DD-AFC4-6F175D3DCCD1}">
              <a14:hiddenFill xmlns:a14="http://schemas.microsoft.com/office/drawing/2010/main" xmlns="">
                <a:solidFill>
                  <a:srgbClr val="FFFFFF"/>
                </a:solidFill>
              </a14:hiddenFill>
            </a:ext>
          </a:extLst>
        </p:spPr>
      </p:pic>
      <p:sp>
        <p:nvSpPr>
          <p:cNvPr id="55" name="Rectangle 54"/>
          <p:cNvSpPr/>
          <p:nvPr/>
        </p:nvSpPr>
        <p:spPr bwMode="auto">
          <a:xfrm>
            <a:off x="6112922" y="1884363"/>
            <a:ext cx="1862853" cy="346102"/>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0" rIns="45720" bIns="0" numCol="1" spcCol="0" rtlCol="0" fromWordArt="0" anchor="ctr" anchorCtr="0" forceAA="0" compatLnSpc="1">
            <a:prstTxWarp prst="textNoShape">
              <a:avLst/>
            </a:prstTxWarp>
            <a:noAutofit/>
          </a:bodyPr>
          <a:lstStyle/>
          <a:p>
            <a:pPr defTabSz="1218535" fontAlgn="base">
              <a:lnSpc>
                <a:spcPct val="80000"/>
              </a:lnSpc>
              <a:spcBef>
                <a:spcPct val="0"/>
              </a:spcBef>
              <a:spcAft>
                <a:spcPct val="0"/>
              </a:spcAft>
            </a:pPr>
            <a:r>
              <a:rPr lang="en-US" spc="-67" dirty="0">
                <a:gradFill>
                  <a:gsLst>
                    <a:gs pos="0">
                      <a:srgbClr val="FFFFFF"/>
                    </a:gs>
                    <a:gs pos="100000">
                      <a:srgbClr val="FFFFFF"/>
                    </a:gs>
                  </a:gsLst>
                  <a:lin ang="5400000" scaled="0"/>
                </a:gradFill>
                <a:ea typeface="Segoe UI" pitchFamily="34" charset="0"/>
                <a:cs typeface="Segoe UI" pitchFamily="34" charset="0"/>
              </a:rPr>
              <a:t>Enterprise</a:t>
            </a:r>
          </a:p>
        </p:txBody>
      </p:sp>
      <p:pic>
        <p:nvPicPr>
          <p:cNvPr id="20" name="Picture 2" descr="C:\Users\user\Pictures\Work pics and images\Media Bank downloads\Pics\2012\MSC12_Perry_0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flipH="1">
            <a:off x="4152059" y="2305001"/>
            <a:ext cx="1862846" cy="1441828"/>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749" t="4915" r="16505" b="94"/>
          <a:stretch/>
        </p:blipFill>
        <p:spPr bwMode="auto">
          <a:xfrm>
            <a:off x="10074062" y="2305001"/>
            <a:ext cx="1859381" cy="1440414"/>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Rectangle 42"/>
          <p:cNvSpPr/>
          <p:nvPr/>
        </p:nvSpPr>
        <p:spPr bwMode="auto">
          <a:xfrm>
            <a:off x="4134277" y="1884363"/>
            <a:ext cx="1880628" cy="34610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0" rIns="45720" bIns="0" numCol="1" spcCol="0" rtlCol="0" fromWordArt="0" anchor="ctr" anchorCtr="0" forceAA="0" compatLnSpc="1">
            <a:prstTxWarp prst="textNoShape">
              <a:avLst/>
            </a:prstTxWarp>
            <a:noAutofit/>
          </a:bodyPr>
          <a:lstStyle/>
          <a:p>
            <a:pPr defTabSz="1218535" fontAlgn="base">
              <a:lnSpc>
                <a:spcPct val="80000"/>
              </a:lnSpc>
              <a:spcBef>
                <a:spcPct val="0"/>
              </a:spcBef>
              <a:spcAft>
                <a:spcPct val="0"/>
              </a:spcAft>
            </a:pPr>
            <a:r>
              <a:rPr lang="en-US" spc="-67" dirty="0">
                <a:gradFill>
                  <a:gsLst>
                    <a:gs pos="0">
                      <a:srgbClr val="FFFFFF"/>
                    </a:gs>
                    <a:gs pos="100000">
                      <a:srgbClr val="FFFFFF"/>
                    </a:gs>
                  </a:gsLst>
                  <a:lin ang="5400000" scaled="0"/>
                </a:gradFill>
                <a:ea typeface="Segoe UI" pitchFamily="34" charset="0"/>
                <a:cs typeface="Segoe UI" pitchFamily="34" charset="0"/>
              </a:rPr>
              <a:t>Midsize Business</a:t>
            </a:r>
          </a:p>
        </p:txBody>
      </p:sp>
      <p:sp>
        <p:nvSpPr>
          <p:cNvPr id="44" name="Rectangle 43"/>
          <p:cNvSpPr/>
          <p:nvPr/>
        </p:nvSpPr>
        <p:spPr bwMode="auto">
          <a:xfrm>
            <a:off x="10057876" y="1879764"/>
            <a:ext cx="1862853" cy="3507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0" rIns="0" bIns="0" numCol="1" spcCol="0" rtlCol="0" fromWordArt="0" anchor="ctr" anchorCtr="0" forceAA="0" compatLnSpc="1">
            <a:prstTxWarp prst="textNoShape">
              <a:avLst/>
            </a:prstTxWarp>
            <a:noAutofit/>
          </a:bodyPr>
          <a:lstStyle/>
          <a:p>
            <a:pPr defTabSz="1218535" fontAlgn="base">
              <a:lnSpc>
                <a:spcPct val="80000"/>
              </a:lnSpc>
              <a:spcBef>
                <a:spcPct val="0"/>
              </a:spcBef>
              <a:spcAft>
                <a:spcPct val="0"/>
              </a:spcAft>
            </a:pPr>
            <a:r>
              <a:rPr lang="en-US" spc="-67" dirty="0">
                <a:gradFill>
                  <a:gsLst>
                    <a:gs pos="0">
                      <a:srgbClr val="FFFFFF"/>
                    </a:gs>
                    <a:gs pos="100000">
                      <a:srgbClr val="FFFFFF"/>
                    </a:gs>
                  </a:gsLst>
                  <a:lin ang="5400000" scaled="0"/>
                </a:gradFill>
                <a:ea typeface="Segoe UI" pitchFamily="34" charset="0"/>
                <a:cs typeface="Segoe UI" pitchFamily="34" charset="0"/>
              </a:rPr>
              <a:t>Education</a:t>
            </a:r>
          </a:p>
        </p:txBody>
      </p:sp>
      <p:pic>
        <p:nvPicPr>
          <p:cNvPr id="48" name="Picture 2" descr="C:\Users\brentdav\Pictures\bike shop.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2197883" y="2305001"/>
            <a:ext cx="1862847" cy="1441828"/>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Rectangle 48"/>
          <p:cNvSpPr/>
          <p:nvPr/>
        </p:nvSpPr>
        <p:spPr bwMode="auto">
          <a:xfrm>
            <a:off x="2193669" y="1884365"/>
            <a:ext cx="1862853" cy="34610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91440" numCol="1" spcCol="0" rtlCol="0" fromWordArt="0" anchor="ctr" anchorCtr="0" forceAA="0" compatLnSpc="1">
            <a:prstTxWarp prst="textNoShape">
              <a:avLst/>
            </a:prstTxWarp>
            <a:noAutofit/>
          </a:bodyPr>
          <a:lstStyle/>
          <a:p>
            <a:pPr defTabSz="1218535" fontAlgn="base">
              <a:spcBef>
                <a:spcPct val="0"/>
              </a:spcBef>
              <a:spcAft>
                <a:spcPct val="0"/>
              </a:spcAft>
            </a:pPr>
            <a:r>
              <a:rPr lang="en-US" spc="-67" dirty="0">
                <a:gradFill>
                  <a:gsLst>
                    <a:gs pos="0">
                      <a:srgbClr val="FFFFFF"/>
                    </a:gs>
                    <a:gs pos="100000">
                      <a:srgbClr val="FFFFFF"/>
                    </a:gs>
                  </a:gsLst>
                  <a:lin ang="5400000" scaled="0"/>
                </a:gradFill>
                <a:ea typeface="Segoe UI" pitchFamily="34" charset="0"/>
                <a:cs typeface="Segoe UI" pitchFamily="34" charset="0"/>
              </a:rPr>
              <a:t>Small Business</a:t>
            </a:r>
          </a:p>
        </p:txBody>
      </p:sp>
      <p:sp>
        <p:nvSpPr>
          <p:cNvPr id="74" name="Rectangle 73"/>
          <p:cNvSpPr/>
          <p:nvPr/>
        </p:nvSpPr>
        <p:spPr bwMode="auto">
          <a:xfrm>
            <a:off x="231753" y="1884365"/>
            <a:ext cx="1862853" cy="346102"/>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91440" numCol="1" spcCol="0" rtlCol="0" fromWordArt="0" anchor="ctr" anchorCtr="0" forceAA="0" compatLnSpc="1">
            <a:prstTxWarp prst="textNoShape">
              <a:avLst/>
            </a:prstTxWarp>
            <a:noAutofit/>
          </a:bodyPr>
          <a:lstStyle/>
          <a:p>
            <a:pPr defTabSz="1218535" fontAlgn="base">
              <a:spcBef>
                <a:spcPct val="0"/>
              </a:spcBef>
              <a:spcAft>
                <a:spcPct val="0"/>
              </a:spcAft>
            </a:pPr>
            <a:r>
              <a:rPr lang="en-US" spc="-67" dirty="0">
                <a:gradFill>
                  <a:gsLst>
                    <a:gs pos="0">
                      <a:srgbClr val="FFFFFF"/>
                    </a:gs>
                    <a:gs pos="100000">
                      <a:srgbClr val="FFFFFF"/>
                    </a:gs>
                  </a:gsLst>
                  <a:lin ang="5400000" scaled="0"/>
                </a:gradFill>
                <a:ea typeface="Segoe UI" pitchFamily="34" charset="0"/>
                <a:cs typeface="Segoe UI" pitchFamily="34" charset="0"/>
              </a:rPr>
              <a:t>Consumer</a:t>
            </a:r>
          </a:p>
        </p:txBody>
      </p:sp>
      <p:pic>
        <p:nvPicPr>
          <p:cNvPr id="75" name="Picture 3" descr="C:\Users\user\Pictures\Work pics and images\Media Bank downloads\Pics\2012\MSC12_Peter_001.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b="-98"/>
          <a:stretch/>
        </p:blipFill>
        <p:spPr bwMode="auto">
          <a:xfrm>
            <a:off x="8073845" y="2305001"/>
            <a:ext cx="1859381" cy="1440414"/>
          </a:xfrm>
          <a:prstGeom prst="rect">
            <a:avLst/>
          </a:prstGeom>
          <a:noFill/>
          <a:extLst>
            <a:ext uri="{909E8E84-426E-40DD-AFC4-6F175D3DCCD1}">
              <a14:hiddenFill xmlns:a14="http://schemas.microsoft.com/office/drawing/2010/main" xmlns="">
                <a:solidFill>
                  <a:srgbClr val="FFFFFF"/>
                </a:solidFill>
              </a14:hiddenFill>
            </a:ext>
          </a:extLst>
        </p:spPr>
      </p:pic>
      <p:sp>
        <p:nvSpPr>
          <p:cNvPr id="76" name="Rectangle 75"/>
          <p:cNvSpPr/>
          <p:nvPr/>
        </p:nvSpPr>
        <p:spPr bwMode="auto">
          <a:xfrm>
            <a:off x="8052944" y="1884363"/>
            <a:ext cx="1862853" cy="34610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0" rIns="45720" bIns="0" numCol="1" spcCol="0" rtlCol="0" fromWordArt="0" anchor="ctr" anchorCtr="0" forceAA="0" compatLnSpc="1">
            <a:prstTxWarp prst="textNoShape">
              <a:avLst/>
            </a:prstTxWarp>
            <a:noAutofit/>
          </a:bodyPr>
          <a:lstStyle/>
          <a:p>
            <a:pPr defTabSz="1218535" fontAlgn="base">
              <a:lnSpc>
                <a:spcPct val="80000"/>
              </a:lnSpc>
              <a:spcBef>
                <a:spcPct val="0"/>
              </a:spcBef>
              <a:spcAft>
                <a:spcPct val="0"/>
              </a:spcAft>
            </a:pPr>
            <a:r>
              <a:rPr lang="en-US" spc="-67">
                <a:gradFill>
                  <a:gsLst>
                    <a:gs pos="0">
                      <a:srgbClr val="FFFFFF"/>
                    </a:gs>
                    <a:gs pos="100000">
                      <a:srgbClr val="FFFFFF"/>
                    </a:gs>
                  </a:gsLst>
                  <a:lin ang="5400000" scaled="0"/>
                </a:gradFill>
                <a:ea typeface="Segoe UI" pitchFamily="34" charset="0"/>
                <a:cs typeface="Segoe UI" pitchFamily="34" charset="0"/>
              </a:rPr>
              <a:t>Government</a:t>
            </a:r>
          </a:p>
        </p:txBody>
      </p:sp>
      <p:pic>
        <p:nvPicPr>
          <p:cNvPr id="15" name="Picture 4" descr="C:\Users\user\Pictures\Work pics and images\Media Bank downloads\Pics\2012\MSC12_Mara_001.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b="22064"/>
          <a:stretch/>
        </p:blipFill>
        <p:spPr bwMode="auto">
          <a:xfrm>
            <a:off x="231753" y="2296792"/>
            <a:ext cx="1862853" cy="1450038"/>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ectangle 16"/>
          <p:cNvSpPr/>
          <p:nvPr/>
        </p:nvSpPr>
        <p:spPr>
          <a:xfrm>
            <a:off x="4167648" y="4268081"/>
            <a:ext cx="1862846" cy="1508091"/>
          </a:xfrm>
          <a:prstGeom prst="rect">
            <a:avLst/>
          </a:prstGeom>
          <a:noFill/>
        </p:spPr>
        <p:txBody>
          <a:bodyPr wrap="square" lIns="0" tIns="45713" rIns="0" bIns="45713">
            <a:spAutoFit/>
          </a:bodyPr>
          <a:lstStyle/>
          <a:p>
            <a:pPr marL="119063" indent="-119063" defTabSz="914211">
              <a:spcBef>
                <a:spcPct val="0"/>
              </a:spcBef>
              <a:spcAft>
                <a:spcPts val="600"/>
              </a:spcAft>
              <a:buClr>
                <a:srgbClr val="EE7816"/>
              </a:buClr>
              <a:buSzPct val="100000"/>
              <a:buFont typeface="Arial" pitchFamily="34" charset="0"/>
              <a:buChar char="•"/>
            </a:pPr>
            <a:r>
              <a:rPr lang="cs-CZ" sz="1100" kern="0" dirty="0">
                <a:gradFill>
                  <a:gsLst>
                    <a:gs pos="0">
                      <a:srgbClr val="797A7D">
                        <a:lumMod val="50000"/>
                      </a:srgbClr>
                    </a:gs>
                    <a:gs pos="100000">
                      <a:srgbClr val="797A7D">
                        <a:lumMod val="50000"/>
                      </a:srgbClr>
                    </a:gs>
                  </a:gsLst>
                  <a:lin ang="5400000" scaled="0"/>
                </a:gradFill>
              </a:rPr>
              <a:t>Pro firmu s jedním IT správcem</a:t>
            </a:r>
            <a:endParaRPr lang="en-US" sz="1100" kern="0" dirty="0">
              <a:gradFill>
                <a:gsLst>
                  <a:gs pos="0">
                    <a:srgbClr val="797A7D">
                      <a:lumMod val="50000"/>
                    </a:srgbClr>
                  </a:gs>
                  <a:gs pos="100000">
                    <a:srgbClr val="797A7D">
                      <a:lumMod val="50000"/>
                    </a:srgbClr>
                  </a:gs>
                </a:gsLst>
                <a:lin ang="5400000" scaled="0"/>
              </a:gradFill>
            </a:endParaRPr>
          </a:p>
          <a:p>
            <a:pPr marL="119063" indent="-119063" defTabSz="914211">
              <a:spcBef>
                <a:spcPct val="0"/>
              </a:spcBef>
              <a:spcAft>
                <a:spcPts val="600"/>
              </a:spcAft>
              <a:buClr>
                <a:srgbClr val="EE7816"/>
              </a:buClr>
              <a:buSzPct val="100000"/>
              <a:buFont typeface="Arial" pitchFamily="34" charset="0"/>
              <a:buChar char="•"/>
            </a:pPr>
            <a:r>
              <a:rPr lang="cs-CZ" sz="1100" kern="0" dirty="0">
                <a:gradFill>
                  <a:gsLst>
                    <a:gs pos="0">
                      <a:srgbClr val="797A7D">
                        <a:lumMod val="50000"/>
                      </a:srgbClr>
                    </a:gs>
                    <a:gs pos="100000">
                      <a:srgbClr val="797A7D">
                        <a:lumMod val="50000"/>
                      </a:srgbClr>
                    </a:gs>
                  </a:gsLst>
                  <a:lin ang="5400000" scaled="0"/>
                </a:gradFill>
              </a:rPr>
              <a:t>Pro organizaci s cca </a:t>
            </a:r>
            <a:r>
              <a:rPr lang="en-US" sz="1100" kern="0" dirty="0">
                <a:gradFill>
                  <a:gsLst>
                    <a:gs pos="0">
                      <a:srgbClr val="797A7D">
                        <a:lumMod val="50000"/>
                      </a:srgbClr>
                    </a:gs>
                    <a:gs pos="100000">
                      <a:srgbClr val="797A7D">
                        <a:lumMod val="50000"/>
                      </a:srgbClr>
                    </a:gs>
                  </a:gsLst>
                  <a:lin ang="5400000" scaled="0"/>
                </a:gradFill>
              </a:rPr>
              <a:t>250 </a:t>
            </a:r>
            <a:r>
              <a:rPr lang="cs-CZ" sz="1100" kern="0" dirty="0">
                <a:gradFill>
                  <a:gsLst>
                    <a:gs pos="0">
                      <a:srgbClr val="797A7D">
                        <a:lumMod val="50000"/>
                      </a:srgbClr>
                    </a:gs>
                    <a:gs pos="100000">
                      <a:srgbClr val="797A7D">
                        <a:lumMod val="50000"/>
                      </a:srgbClr>
                    </a:gs>
                  </a:gsLst>
                  <a:lin ang="5400000" scaled="0"/>
                </a:gradFill>
              </a:rPr>
              <a:t>uživateli</a:t>
            </a:r>
            <a:endParaRPr lang="en-US" sz="1100" kern="0" dirty="0">
              <a:gradFill>
                <a:gsLst>
                  <a:gs pos="0">
                    <a:srgbClr val="797A7D">
                      <a:lumMod val="50000"/>
                    </a:srgbClr>
                  </a:gs>
                  <a:gs pos="100000">
                    <a:srgbClr val="797A7D">
                      <a:lumMod val="50000"/>
                    </a:srgbClr>
                  </a:gs>
                </a:gsLst>
                <a:lin ang="5400000" scaled="0"/>
              </a:gradFill>
            </a:endParaRPr>
          </a:p>
          <a:p>
            <a:pPr marL="119063" indent="-119063" defTabSz="914211">
              <a:spcBef>
                <a:spcPct val="0"/>
              </a:spcBef>
              <a:spcAft>
                <a:spcPts val="600"/>
              </a:spcAft>
              <a:buClr>
                <a:srgbClr val="EE7816"/>
              </a:buClr>
              <a:buSzPct val="100000"/>
              <a:buFont typeface="Arial" pitchFamily="34" charset="0"/>
              <a:buChar char="•"/>
            </a:pPr>
            <a:r>
              <a:rPr lang="cs-CZ" sz="1100" kern="0" dirty="0">
                <a:gradFill>
                  <a:gsLst>
                    <a:gs pos="0">
                      <a:srgbClr val="797A7D">
                        <a:lumMod val="50000"/>
                      </a:srgbClr>
                    </a:gs>
                    <a:gs pos="100000">
                      <a:srgbClr val="797A7D">
                        <a:lumMod val="50000"/>
                      </a:srgbClr>
                    </a:gs>
                  </a:gsLst>
                  <a:lin ang="5400000" scaled="0"/>
                </a:gradFill>
              </a:rPr>
              <a:t>Max. 300 uživatelů</a:t>
            </a:r>
            <a:endParaRPr lang="en-US" sz="1100" kern="0" dirty="0">
              <a:gradFill>
                <a:gsLst>
                  <a:gs pos="0">
                    <a:srgbClr val="797A7D">
                      <a:lumMod val="50000"/>
                    </a:srgbClr>
                  </a:gs>
                  <a:gs pos="100000">
                    <a:srgbClr val="797A7D">
                      <a:lumMod val="50000"/>
                    </a:srgbClr>
                  </a:gs>
                </a:gsLst>
                <a:lin ang="5400000" scaled="0"/>
              </a:gradFill>
            </a:endParaRPr>
          </a:p>
          <a:p>
            <a:pPr marL="119063" indent="-119063" defTabSz="914211">
              <a:spcBef>
                <a:spcPct val="0"/>
              </a:spcBef>
              <a:spcAft>
                <a:spcPts val="600"/>
              </a:spcAft>
              <a:buClr>
                <a:srgbClr val="EE7816"/>
              </a:buClr>
              <a:buSzPct val="100000"/>
              <a:buFont typeface="Arial" pitchFamily="34" charset="0"/>
              <a:buChar char="•"/>
            </a:pPr>
            <a:r>
              <a:rPr lang="cs-CZ" sz="1100" kern="0" dirty="0">
                <a:gradFill>
                  <a:gsLst>
                    <a:gs pos="0">
                      <a:srgbClr val="797A7D">
                        <a:lumMod val="50000"/>
                      </a:srgbClr>
                    </a:gs>
                    <a:gs pos="100000">
                      <a:srgbClr val="797A7D">
                        <a:lumMod val="50000"/>
                      </a:srgbClr>
                    </a:gs>
                  </a:gsLst>
                  <a:lin ang="5400000" scaled="0"/>
                </a:gradFill>
              </a:rPr>
              <a:t>Nákup v </a:t>
            </a:r>
            <a:r>
              <a:rPr lang="en-US" sz="1100" kern="0" dirty="0">
                <a:gradFill>
                  <a:gsLst>
                    <a:gs pos="0">
                      <a:srgbClr val="797A7D">
                        <a:lumMod val="50000"/>
                      </a:srgbClr>
                    </a:gs>
                    <a:gs pos="100000">
                      <a:srgbClr val="797A7D">
                        <a:lumMod val="50000"/>
                      </a:srgbClr>
                    </a:gs>
                  </a:gsLst>
                  <a:lin ang="5400000" scaled="0"/>
                </a:gradFill>
              </a:rPr>
              <a:t>Open/OV/OVS, Direct, Syndication</a:t>
            </a:r>
          </a:p>
        </p:txBody>
      </p:sp>
      <p:sp>
        <p:nvSpPr>
          <p:cNvPr id="18" name="Rectangle 17"/>
          <p:cNvSpPr/>
          <p:nvPr/>
        </p:nvSpPr>
        <p:spPr>
          <a:xfrm>
            <a:off x="2213471" y="4268080"/>
            <a:ext cx="1858639" cy="1754312"/>
          </a:xfrm>
          <a:prstGeom prst="rect">
            <a:avLst/>
          </a:prstGeom>
          <a:noFill/>
        </p:spPr>
        <p:txBody>
          <a:bodyPr wrap="square" lIns="0" tIns="45713" rIns="0" bIns="45713">
            <a:spAutoFit/>
          </a:bodyPr>
          <a:lstStyle/>
          <a:p>
            <a:pPr marL="119063" indent="-119063" defTabSz="914211">
              <a:spcBef>
                <a:spcPct val="0"/>
              </a:spcBef>
              <a:spcAft>
                <a:spcPts val="600"/>
              </a:spcAft>
              <a:buClr>
                <a:srgbClr val="EE7816"/>
              </a:buClr>
              <a:buSzPct val="100000"/>
              <a:buFont typeface="Arial" pitchFamily="34" charset="0"/>
              <a:buChar char="•"/>
            </a:pPr>
            <a:r>
              <a:rPr lang="cs-CZ" sz="1100" kern="0" dirty="0">
                <a:gradFill>
                  <a:gsLst>
                    <a:gs pos="0">
                      <a:srgbClr val="797A7D">
                        <a:lumMod val="50000"/>
                      </a:srgbClr>
                    </a:gs>
                    <a:gs pos="100000">
                      <a:srgbClr val="797A7D">
                        <a:lumMod val="50000"/>
                      </a:srgbClr>
                    </a:gs>
                  </a:gsLst>
                  <a:lin ang="5400000" scaled="0"/>
                </a:gradFill>
              </a:rPr>
              <a:t>Silně přizpůsobené svému segmentu</a:t>
            </a:r>
            <a:endParaRPr lang="en-US" sz="1100" kern="0" dirty="0">
              <a:gradFill>
                <a:gsLst>
                  <a:gs pos="0">
                    <a:srgbClr val="797A7D">
                      <a:lumMod val="50000"/>
                    </a:srgbClr>
                  </a:gs>
                  <a:gs pos="100000">
                    <a:srgbClr val="797A7D">
                      <a:lumMod val="50000"/>
                    </a:srgbClr>
                  </a:gs>
                </a:gsLst>
                <a:lin ang="5400000" scaled="0"/>
              </a:gradFill>
            </a:endParaRPr>
          </a:p>
          <a:p>
            <a:pPr marL="119063" indent="-119063" defTabSz="914211">
              <a:spcBef>
                <a:spcPct val="0"/>
              </a:spcBef>
              <a:spcAft>
                <a:spcPts val="600"/>
              </a:spcAft>
              <a:buClr>
                <a:srgbClr val="EE7816"/>
              </a:buClr>
              <a:buSzPct val="100000"/>
              <a:buFont typeface="Arial" pitchFamily="34" charset="0"/>
              <a:buChar char="•"/>
            </a:pPr>
            <a:r>
              <a:rPr lang="cs-CZ" sz="1100" kern="0" dirty="0">
                <a:gradFill>
                  <a:gsLst>
                    <a:gs pos="0">
                      <a:srgbClr val="797A7D">
                        <a:lumMod val="50000"/>
                      </a:srgbClr>
                    </a:gs>
                    <a:gs pos="100000">
                      <a:srgbClr val="797A7D">
                        <a:lumMod val="50000"/>
                      </a:srgbClr>
                    </a:gs>
                  </a:gsLst>
                  <a:lin ang="5400000" scaled="0"/>
                </a:gradFill>
              </a:rPr>
              <a:t>Nevyžaduje IT správce</a:t>
            </a:r>
            <a:endParaRPr lang="en-US" sz="1100" kern="0" dirty="0">
              <a:gradFill>
                <a:gsLst>
                  <a:gs pos="0">
                    <a:srgbClr val="797A7D">
                      <a:lumMod val="50000"/>
                    </a:srgbClr>
                  </a:gs>
                  <a:gs pos="100000">
                    <a:srgbClr val="797A7D">
                      <a:lumMod val="50000"/>
                    </a:srgbClr>
                  </a:gs>
                </a:gsLst>
                <a:lin ang="5400000" scaled="0"/>
              </a:gradFill>
            </a:endParaRPr>
          </a:p>
          <a:p>
            <a:pPr marL="119063" indent="-119063" defTabSz="914211">
              <a:spcBef>
                <a:spcPct val="0"/>
              </a:spcBef>
              <a:spcAft>
                <a:spcPts val="600"/>
              </a:spcAft>
              <a:buClr>
                <a:srgbClr val="EE7816"/>
              </a:buClr>
              <a:buSzPct val="100000"/>
              <a:buFont typeface="Arial" pitchFamily="34" charset="0"/>
              <a:buChar char="•"/>
            </a:pPr>
            <a:r>
              <a:rPr lang="cs-CZ" sz="1100" kern="0" dirty="0">
                <a:gradFill>
                  <a:gsLst>
                    <a:gs pos="0">
                      <a:srgbClr val="797A7D">
                        <a:lumMod val="50000"/>
                      </a:srgbClr>
                    </a:gs>
                    <a:gs pos="100000">
                      <a:srgbClr val="797A7D">
                        <a:lumMod val="50000"/>
                      </a:srgbClr>
                    </a:gs>
                  </a:gsLst>
                  <a:lin ang="5400000" scaled="0"/>
                </a:gradFill>
              </a:rPr>
              <a:t>Pro organizaci s cca 10 uživateli</a:t>
            </a:r>
            <a:endParaRPr lang="en-US" sz="1100" kern="0" dirty="0">
              <a:gradFill>
                <a:gsLst>
                  <a:gs pos="0">
                    <a:srgbClr val="797A7D">
                      <a:lumMod val="50000"/>
                    </a:srgbClr>
                  </a:gs>
                  <a:gs pos="100000">
                    <a:srgbClr val="797A7D">
                      <a:lumMod val="50000"/>
                    </a:srgbClr>
                  </a:gs>
                </a:gsLst>
                <a:lin ang="5400000" scaled="0"/>
              </a:gradFill>
            </a:endParaRPr>
          </a:p>
          <a:p>
            <a:pPr marL="119063" indent="-119063" defTabSz="914211">
              <a:spcBef>
                <a:spcPct val="0"/>
              </a:spcBef>
              <a:spcAft>
                <a:spcPts val="600"/>
              </a:spcAft>
              <a:buClr>
                <a:srgbClr val="EE7816"/>
              </a:buClr>
              <a:buSzPct val="100000"/>
              <a:buFont typeface="Arial" pitchFamily="34" charset="0"/>
              <a:buChar char="•"/>
            </a:pPr>
            <a:r>
              <a:rPr lang="cs-CZ" sz="1100" kern="0" dirty="0">
                <a:gradFill>
                  <a:gsLst>
                    <a:gs pos="0">
                      <a:srgbClr val="797A7D">
                        <a:lumMod val="50000"/>
                      </a:srgbClr>
                    </a:gs>
                    <a:gs pos="100000">
                      <a:srgbClr val="797A7D">
                        <a:lumMod val="50000"/>
                      </a:srgbClr>
                    </a:gs>
                  </a:gsLst>
                  <a:lin ang="5400000" scaled="0"/>
                </a:gradFill>
              </a:rPr>
              <a:t>Max. </a:t>
            </a:r>
            <a:r>
              <a:rPr lang="en-US" sz="1100" kern="0" dirty="0">
                <a:gradFill>
                  <a:gsLst>
                    <a:gs pos="0">
                      <a:srgbClr val="797A7D">
                        <a:lumMod val="50000"/>
                      </a:srgbClr>
                    </a:gs>
                    <a:gs pos="100000">
                      <a:srgbClr val="797A7D">
                        <a:lumMod val="50000"/>
                      </a:srgbClr>
                    </a:gs>
                  </a:gsLst>
                  <a:lin ang="5400000" scaled="0"/>
                </a:gradFill>
              </a:rPr>
              <a:t>25 </a:t>
            </a:r>
            <a:r>
              <a:rPr lang="cs-CZ" sz="1100" kern="0" dirty="0">
                <a:gradFill>
                  <a:gsLst>
                    <a:gs pos="0">
                      <a:srgbClr val="797A7D">
                        <a:lumMod val="50000"/>
                      </a:srgbClr>
                    </a:gs>
                    <a:gs pos="100000">
                      <a:srgbClr val="797A7D">
                        <a:lumMod val="50000"/>
                      </a:srgbClr>
                    </a:gs>
                  </a:gsLst>
                  <a:lin ang="5400000" scaled="0"/>
                </a:gradFill>
              </a:rPr>
              <a:t>uživatelů</a:t>
            </a:r>
            <a:endParaRPr lang="en-US" sz="1100" kern="0" dirty="0">
              <a:gradFill>
                <a:gsLst>
                  <a:gs pos="0">
                    <a:srgbClr val="797A7D">
                      <a:lumMod val="50000"/>
                    </a:srgbClr>
                  </a:gs>
                  <a:gs pos="100000">
                    <a:srgbClr val="797A7D">
                      <a:lumMod val="50000"/>
                    </a:srgbClr>
                  </a:gs>
                </a:gsLst>
                <a:lin ang="5400000" scaled="0"/>
              </a:gradFill>
            </a:endParaRPr>
          </a:p>
          <a:p>
            <a:pPr marL="119063" indent="-119063" defTabSz="914211">
              <a:spcBef>
                <a:spcPct val="0"/>
              </a:spcBef>
              <a:spcAft>
                <a:spcPts val="600"/>
              </a:spcAft>
              <a:buClr>
                <a:srgbClr val="EE7816"/>
              </a:buClr>
              <a:buSzPct val="100000"/>
              <a:buFont typeface="Arial" pitchFamily="34" charset="0"/>
              <a:buChar char="•"/>
            </a:pPr>
            <a:r>
              <a:rPr lang="cs-CZ" sz="1100" kern="0" dirty="0">
                <a:gradFill>
                  <a:gsLst>
                    <a:gs pos="0">
                      <a:srgbClr val="797A7D">
                        <a:lumMod val="50000"/>
                      </a:srgbClr>
                    </a:gs>
                    <a:gs pos="100000">
                      <a:srgbClr val="797A7D">
                        <a:lumMod val="50000"/>
                      </a:srgbClr>
                    </a:gs>
                  </a:gsLst>
                  <a:lin ang="5400000" scaled="0"/>
                </a:gradFill>
              </a:rPr>
              <a:t>Nákup v </a:t>
            </a:r>
            <a:r>
              <a:rPr lang="en-US" sz="1100" kern="0" dirty="0">
                <a:gradFill>
                  <a:gsLst>
                    <a:gs pos="0">
                      <a:srgbClr val="797A7D">
                        <a:lumMod val="50000"/>
                      </a:srgbClr>
                    </a:gs>
                    <a:gs pos="100000">
                      <a:srgbClr val="797A7D">
                        <a:lumMod val="50000"/>
                      </a:srgbClr>
                    </a:gs>
                  </a:gsLst>
                  <a:lin ang="5400000" scaled="0"/>
                </a:gradFill>
              </a:rPr>
              <a:t>FPP, Direct, Syndication</a:t>
            </a:r>
          </a:p>
        </p:txBody>
      </p:sp>
      <p:sp>
        <p:nvSpPr>
          <p:cNvPr id="19" name="Rectangle 18"/>
          <p:cNvSpPr/>
          <p:nvPr/>
        </p:nvSpPr>
        <p:spPr>
          <a:xfrm>
            <a:off x="8089670" y="4268080"/>
            <a:ext cx="1983794" cy="1000260"/>
          </a:xfrm>
          <a:prstGeom prst="rect">
            <a:avLst/>
          </a:prstGeom>
          <a:noFill/>
        </p:spPr>
        <p:txBody>
          <a:bodyPr wrap="square" lIns="0" tIns="45713" rIns="0" bIns="45713">
            <a:spAutoFit/>
          </a:bodyPr>
          <a:lstStyle/>
          <a:p>
            <a:pPr marL="119063" indent="-119063" defTabSz="914211">
              <a:spcBef>
                <a:spcPct val="0"/>
              </a:spcBef>
              <a:spcAft>
                <a:spcPts val="600"/>
              </a:spcAft>
              <a:buClr>
                <a:srgbClr val="EE7816"/>
              </a:buClr>
              <a:buSzPct val="100000"/>
              <a:buFont typeface="Arial" pitchFamily="34" charset="0"/>
              <a:buChar char="•"/>
            </a:pPr>
            <a:r>
              <a:rPr lang="cs-CZ" sz="1100" kern="0" dirty="0" smtClean="0">
                <a:gradFill>
                  <a:gsLst>
                    <a:gs pos="0">
                      <a:srgbClr val="797A7D">
                        <a:lumMod val="50000"/>
                      </a:srgbClr>
                    </a:gs>
                    <a:gs pos="100000">
                      <a:srgbClr val="797A7D">
                        <a:lumMod val="50000"/>
                      </a:srgbClr>
                    </a:gs>
                  </a:gsLst>
                  <a:lin ang="5400000" scaled="0"/>
                </a:gradFill>
              </a:rPr>
              <a:t>Využívání DC jen v regionu</a:t>
            </a:r>
            <a:endParaRPr lang="en-US" sz="1100" kern="0" dirty="0">
              <a:gradFill>
                <a:gsLst>
                  <a:gs pos="0">
                    <a:srgbClr val="797A7D">
                      <a:lumMod val="50000"/>
                    </a:srgbClr>
                  </a:gs>
                  <a:gs pos="100000">
                    <a:srgbClr val="797A7D">
                      <a:lumMod val="50000"/>
                    </a:srgbClr>
                  </a:gs>
                </a:gsLst>
                <a:lin ang="5400000" scaled="0"/>
              </a:gradFill>
            </a:endParaRPr>
          </a:p>
          <a:p>
            <a:pPr marL="119063" indent="-119063" defTabSz="914211">
              <a:spcBef>
                <a:spcPct val="0"/>
              </a:spcBef>
              <a:spcAft>
                <a:spcPts val="600"/>
              </a:spcAft>
              <a:buClr>
                <a:srgbClr val="EE7816"/>
              </a:buClr>
              <a:buSzPct val="100000"/>
              <a:buFont typeface="Arial" pitchFamily="34" charset="0"/>
              <a:buChar char="•"/>
              <a:defRPr/>
            </a:pPr>
            <a:r>
              <a:rPr lang="cs-CZ" sz="1100" kern="0" dirty="0">
                <a:gradFill>
                  <a:gsLst>
                    <a:gs pos="0">
                      <a:srgbClr val="797A7D">
                        <a:lumMod val="50000"/>
                      </a:srgbClr>
                    </a:gs>
                    <a:gs pos="100000">
                      <a:srgbClr val="797A7D">
                        <a:lumMod val="50000"/>
                      </a:srgbClr>
                    </a:gs>
                  </a:gsLst>
                  <a:lin ang="5400000" scaled="0"/>
                </a:gradFill>
              </a:rPr>
              <a:t>Pokročilé možnosti správy</a:t>
            </a:r>
            <a:endParaRPr lang="en-US" sz="1100" kern="0" dirty="0">
              <a:gradFill>
                <a:gsLst>
                  <a:gs pos="0">
                    <a:srgbClr val="797A7D">
                      <a:lumMod val="50000"/>
                    </a:srgbClr>
                  </a:gs>
                  <a:gs pos="100000">
                    <a:srgbClr val="797A7D">
                      <a:lumMod val="50000"/>
                    </a:srgbClr>
                  </a:gs>
                </a:gsLst>
                <a:lin ang="5400000" scaled="0"/>
              </a:gradFill>
            </a:endParaRPr>
          </a:p>
          <a:p>
            <a:pPr marL="119063" indent="-119063" defTabSz="914211">
              <a:spcBef>
                <a:spcPct val="0"/>
              </a:spcBef>
              <a:spcAft>
                <a:spcPts val="600"/>
              </a:spcAft>
              <a:buClr>
                <a:srgbClr val="EE7816"/>
              </a:buClr>
              <a:buSzPct val="100000"/>
              <a:buFont typeface="Arial" pitchFamily="34" charset="0"/>
              <a:buChar char="•"/>
              <a:defRPr/>
            </a:pPr>
            <a:r>
              <a:rPr lang="cs-CZ" sz="1100" kern="0" dirty="0">
                <a:gradFill>
                  <a:gsLst>
                    <a:gs pos="0">
                      <a:srgbClr val="797A7D">
                        <a:lumMod val="50000"/>
                      </a:srgbClr>
                    </a:gs>
                    <a:gs pos="100000">
                      <a:srgbClr val="797A7D">
                        <a:lumMod val="50000"/>
                      </a:srgbClr>
                    </a:gs>
                  </a:gsLst>
                  <a:lin ang="5400000" scaled="0"/>
                </a:gradFill>
              </a:rPr>
              <a:t>Nabídka G1-G4 podle potřeb</a:t>
            </a:r>
            <a:endParaRPr lang="en-US" sz="1100" kern="0" dirty="0">
              <a:gradFill>
                <a:gsLst>
                  <a:gs pos="0">
                    <a:srgbClr val="797A7D">
                      <a:lumMod val="50000"/>
                    </a:srgbClr>
                  </a:gs>
                  <a:gs pos="100000">
                    <a:srgbClr val="797A7D">
                      <a:lumMod val="50000"/>
                    </a:srgbClr>
                  </a:gs>
                </a:gsLst>
                <a:lin ang="5400000" scaled="0"/>
              </a:gradFill>
            </a:endParaRPr>
          </a:p>
          <a:p>
            <a:pPr marL="119063" indent="-119063" defTabSz="914211">
              <a:spcBef>
                <a:spcPct val="0"/>
              </a:spcBef>
              <a:spcAft>
                <a:spcPts val="600"/>
              </a:spcAft>
              <a:buClr>
                <a:srgbClr val="EE7816"/>
              </a:buClr>
              <a:buSzPct val="100000"/>
              <a:buFont typeface="Arial" pitchFamily="34" charset="0"/>
              <a:buChar char="•"/>
            </a:pPr>
            <a:r>
              <a:rPr lang="cs-CZ" sz="1100" kern="0" dirty="0">
                <a:gradFill>
                  <a:gsLst>
                    <a:gs pos="0">
                      <a:srgbClr val="797A7D">
                        <a:lumMod val="50000"/>
                      </a:srgbClr>
                    </a:gs>
                    <a:gs pos="100000">
                      <a:srgbClr val="797A7D">
                        <a:lumMod val="50000"/>
                      </a:srgbClr>
                    </a:gs>
                  </a:gsLst>
                  <a:lin ang="5400000" scaled="0"/>
                </a:gradFill>
              </a:rPr>
              <a:t>Nákup </a:t>
            </a:r>
            <a:r>
              <a:rPr lang="en-US" sz="1100" kern="0" dirty="0">
                <a:gradFill>
                  <a:gsLst>
                    <a:gs pos="0">
                      <a:srgbClr val="797A7D">
                        <a:lumMod val="50000"/>
                      </a:srgbClr>
                    </a:gs>
                    <a:gs pos="100000">
                      <a:srgbClr val="797A7D">
                        <a:lumMod val="50000"/>
                      </a:srgbClr>
                    </a:gs>
                  </a:gsLst>
                  <a:lin ang="5400000" scaled="0"/>
                </a:gradFill>
              </a:rPr>
              <a:t>EA, Direct, Open</a:t>
            </a:r>
          </a:p>
        </p:txBody>
      </p:sp>
      <p:sp>
        <p:nvSpPr>
          <p:cNvPr id="21" name="Rectangle 20"/>
          <p:cNvSpPr/>
          <p:nvPr/>
        </p:nvSpPr>
        <p:spPr>
          <a:xfrm>
            <a:off x="10089650" y="4268080"/>
            <a:ext cx="1986175" cy="1169537"/>
          </a:xfrm>
          <a:prstGeom prst="rect">
            <a:avLst/>
          </a:prstGeom>
          <a:noFill/>
        </p:spPr>
        <p:txBody>
          <a:bodyPr wrap="square" lIns="0" tIns="45713" rIns="0" bIns="45713">
            <a:spAutoFit/>
          </a:bodyPr>
          <a:lstStyle/>
          <a:p>
            <a:pPr marL="119063" indent="-119063" defTabSz="914211">
              <a:spcBef>
                <a:spcPct val="0"/>
              </a:spcBef>
              <a:spcAft>
                <a:spcPts val="600"/>
              </a:spcAft>
              <a:buClr>
                <a:srgbClr val="EE7816"/>
              </a:buClr>
              <a:buSzPct val="100000"/>
              <a:buFont typeface="Arial" pitchFamily="34" charset="0"/>
              <a:buChar char="•"/>
            </a:pPr>
            <a:r>
              <a:rPr lang="cs-CZ" sz="1100" kern="0" dirty="0">
                <a:gradFill>
                  <a:gsLst>
                    <a:gs pos="0">
                      <a:srgbClr val="797A7D">
                        <a:lumMod val="50000"/>
                      </a:srgbClr>
                    </a:gs>
                    <a:gs pos="100000">
                      <a:srgbClr val="797A7D">
                        <a:lumMod val="50000"/>
                      </a:srgbClr>
                    </a:gs>
                  </a:gsLst>
                  <a:lin ang="5400000" scaled="0"/>
                </a:gradFill>
              </a:rPr>
              <a:t>Zdarma el. pošta a spolupráce</a:t>
            </a:r>
            <a:endParaRPr lang="en-US" sz="1100" kern="0" dirty="0">
              <a:gradFill>
                <a:gsLst>
                  <a:gs pos="0">
                    <a:srgbClr val="797A7D">
                      <a:lumMod val="50000"/>
                    </a:srgbClr>
                  </a:gs>
                  <a:gs pos="100000">
                    <a:srgbClr val="797A7D">
                      <a:lumMod val="50000"/>
                    </a:srgbClr>
                  </a:gs>
                </a:gsLst>
                <a:lin ang="5400000" scaled="0"/>
              </a:gradFill>
            </a:endParaRPr>
          </a:p>
          <a:p>
            <a:pPr marL="119063" indent="-119063" defTabSz="914211">
              <a:spcBef>
                <a:spcPct val="0"/>
              </a:spcBef>
              <a:spcAft>
                <a:spcPts val="600"/>
              </a:spcAft>
              <a:buClr>
                <a:srgbClr val="EE7816"/>
              </a:buClr>
              <a:buSzPct val="100000"/>
              <a:buFont typeface="Arial" pitchFamily="34" charset="0"/>
              <a:buChar char="•"/>
              <a:defRPr/>
            </a:pPr>
            <a:r>
              <a:rPr lang="cs-CZ" sz="1100" kern="0" dirty="0">
                <a:gradFill>
                  <a:gsLst>
                    <a:gs pos="0">
                      <a:srgbClr val="797A7D">
                        <a:lumMod val="50000"/>
                      </a:srgbClr>
                    </a:gs>
                    <a:gs pos="100000">
                      <a:srgbClr val="797A7D">
                        <a:lumMod val="50000"/>
                      </a:srgbClr>
                    </a:gs>
                  </a:gsLst>
                  <a:lin ang="5400000" scaled="0"/>
                </a:gradFill>
              </a:rPr>
              <a:t>Pokročilé možnosti správy</a:t>
            </a:r>
            <a:endParaRPr lang="en-US" sz="1100" kern="0" dirty="0">
              <a:gradFill>
                <a:gsLst>
                  <a:gs pos="0">
                    <a:srgbClr val="797A7D">
                      <a:lumMod val="50000"/>
                    </a:srgbClr>
                  </a:gs>
                  <a:gs pos="100000">
                    <a:srgbClr val="797A7D">
                      <a:lumMod val="50000"/>
                    </a:srgbClr>
                  </a:gs>
                </a:gsLst>
                <a:lin ang="5400000" scaled="0"/>
              </a:gradFill>
            </a:endParaRPr>
          </a:p>
          <a:p>
            <a:pPr marL="119063" indent="-119063" defTabSz="914211">
              <a:spcBef>
                <a:spcPct val="0"/>
              </a:spcBef>
              <a:spcAft>
                <a:spcPts val="600"/>
              </a:spcAft>
              <a:buClr>
                <a:srgbClr val="EE7816"/>
              </a:buClr>
              <a:buSzPct val="100000"/>
              <a:buFont typeface="Arial" pitchFamily="34" charset="0"/>
              <a:buChar char="•"/>
            </a:pPr>
            <a:r>
              <a:rPr lang="cs-CZ" sz="1100" kern="0" dirty="0">
                <a:gradFill>
                  <a:gsLst>
                    <a:gs pos="0">
                      <a:srgbClr val="797A7D">
                        <a:lumMod val="50000"/>
                      </a:srgbClr>
                    </a:gs>
                    <a:gs pos="100000">
                      <a:srgbClr val="797A7D">
                        <a:lumMod val="50000"/>
                      </a:srgbClr>
                    </a:gs>
                  </a:gsLst>
                  <a:lin ang="5400000" scaled="0"/>
                </a:gradFill>
              </a:rPr>
              <a:t>Funkce požadované ve vzdělávání</a:t>
            </a:r>
            <a:endParaRPr lang="en-US" sz="1100" kern="0" dirty="0">
              <a:gradFill>
                <a:gsLst>
                  <a:gs pos="0">
                    <a:srgbClr val="797A7D">
                      <a:lumMod val="50000"/>
                    </a:srgbClr>
                  </a:gs>
                  <a:gs pos="100000">
                    <a:srgbClr val="797A7D">
                      <a:lumMod val="50000"/>
                    </a:srgbClr>
                  </a:gs>
                </a:gsLst>
                <a:lin ang="5400000" scaled="0"/>
              </a:gradFill>
            </a:endParaRPr>
          </a:p>
          <a:p>
            <a:pPr marL="119063" indent="-119063" defTabSz="914211">
              <a:spcBef>
                <a:spcPct val="0"/>
              </a:spcBef>
              <a:spcAft>
                <a:spcPts val="600"/>
              </a:spcAft>
              <a:buClr>
                <a:srgbClr val="EE7816"/>
              </a:buClr>
              <a:buSzPct val="100000"/>
              <a:buFont typeface="Arial" pitchFamily="34" charset="0"/>
              <a:buChar char="•"/>
            </a:pPr>
            <a:r>
              <a:rPr lang="cs-CZ" sz="1100" kern="0" dirty="0">
                <a:gradFill>
                  <a:gsLst>
                    <a:gs pos="0">
                      <a:srgbClr val="797A7D">
                        <a:lumMod val="50000"/>
                      </a:srgbClr>
                    </a:gs>
                    <a:gs pos="100000">
                      <a:srgbClr val="797A7D">
                        <a:lumMod val="50000"/>
                      </a:srgbClr>
                    </a:gs>
                  </a:gsLst>
                  <a:lin ang="5400000" scaled="0"/>
                </a:gradFill>
              </a:rPr>
              <a:t>Nákup v </a:t>
            </a:r>
            <a:r>
              <a:rPr lang="en-US" sz="1100" kern="0" dirty="0" smtClean="0">
                <a:gradFill>
                  <a:gsLst>
                    <a:gs pos="0">
                      <a:srgbClr val="797A7D">
                        <a:lumMod val="50000"/>
                      </a:srgbClr>
                    </a:gs>
                    <a:gs pos="100000">
                      <a:srgbClr val="797A7D">
                        <a:lumMod val="50000"/>
                      </a:srgbClr>
                    </a:gs>
                  </a:gsLst>
                  <a:lin ang="5400000" scaled="0"/>
                </a:gradFill>
              </a:rPr>
              <a:t>EES</a:t>
            </a:r>
            <a:r>
              <a:rPr lang="en-US" sz="1100" kern="0" dirty="0">
                <a:gradFill>
                  <a:gsLst>
                    <a:gs pos="0">
                      <a:srgbClr val="797A7D">
                        <a:lumMod val="50000"/>
                      </a:srgbClr>
                    </a:gs>
                    <a:gs pos="100000">
                      <a:srgbClr val="797A7D">
                        <a:lumMod val="50000"/>
                      </a:srgbClr>
                    </a:gs>
                  </a:gsLst>
                  <a:lin ang="5400000" scaled="0"/>
                </a:gradFill>
              </a:rPr>
              <a:t>, Direct, OVS-ES</a:t>
            </a:r>
          </a:p>
        </p:txBody>
      </p:sp>
      <p:sp>
        <p:nvSpPr>
          <p:cNvPr id="22" name="Rectangle 21"/>
          <p:cNvSpPr/>
          <p:nvPr/>
        </p:nvSpPr>
        <p:spPr>
          <a:xfrm>
            <a:off x="6133763" y="4268080"/>
            <a:ext cx="1934769" cy="1415758"/>
          </a:xfrm>
          <a:prstGeom prst="rect">
            <a:avLst/>
          </a:prstGeom>
          <a:noFill/>
        </p:spPr>
        <p:txBody>
          <a:bodyPr wrap="square" lIns="0" tIns="45713" rIns="0" bIns="45713">
            <a:spAutoFit/>
          </a:bodyPr>
          <a:lstStyle/>
          <a:p>
            <a:pPr marL="119063" indent="-119063" defTabSz="914211">
              <a:spcBef>
                <a:spcPct val="0"/>
              </a:spcBef>
              <a:spcAft>
                <a:spcPts val="600"/>
              </a:spcAft>
              <a:buClr>
                <a:srgbClr val="EE7816"/>
              </a:buClr>
              <a:buSzPct val="100000"/>
              <a:buFont typeface="Arial" pitchFamily="34" charset="0"/>
              <a:buChar char="•"/>
              <a:defRPr/>
            </a:pPr>
            <a:r>
              <a:rPr lang="cs-CZ" sz="1100" kern="0" dirty="0">
                <a:gradFill>
                  <a:gsLst>
                    <a:gs pos="0">
                      <a:srgbClr val="797A7D">
                        <a:lumMod val="50000"/>
                      </a:srgbClr>
                    </a:gs>
                    <a:gs pos="100000">
                      <a:srgbClr val="797A7D">
                        <a:lumMod val="50000"/>
                      </a:srgbClr>
                    </a:gs>
                  </a:gsLst>
                  <a:lin ang="5400000" scaled="0"/>
                </a:gradFill>
              </a:rPr>
              <a:t>Nabídka E1-E4 podle potřeb</a:t>
            </a:r>
            <a:endParaRPr lang="en-US" sz="1100" kern="0" dirty="0">
              <a:gradFill>
                <a:gsLst>
                  <a:gs pos="0">
                    <a:srgbClr val="797A7D">
                      <a:lumMod val="50000"/>
                    </a:srgbClr>
                  </a:gs>
                  <a:gs pos="100000">
                    <a:srgbClr val="797A7D">
                      <a:lumMod val="50000"/>
                    </a:srgbClr>
                  </a:gs>
                </a:gsLst>
                <a:lin ang="5400000" scaled="0"/>
              </a:gradFill>
            </a:endParaRPr>
          </a:p>
          <a:p>
            <a:pPr marL="119063" indent="-119063" defTabSz="914211">
              <a:spcBef>
                <a:spcPct val="0"/>
              </a:spcBef>
              <a:spcAft>
                <a:spcPts val="600"/>
              </a:spcAft>
              <a:buClr>
                <a:srgbClr val="EE7816"/>
              </a:buClr>
              <a:buSzPct val="100000"/>
              <a:buFont typeface="Arial" pitchFamily="34" charset="0"/>
              <a:buChar char="•"/>
              <a:defRPr/>
            </a:pPr>
            <a:r>
              <a:rPr lang="cs-CZ" sz="1100" kern="0" dirty="0">
                <a:gradFill>
                  <a:gsLst>
                    <a:gs pos="0">
                      <a:srgbClr val="797A7D">
                        <a:lumMod val="50000"/>
                      </a:srgbClr>
                    </a:gs>
                    <a:gs pos="100000">
                      <a:srgbClr val="797A7D">
                        <a:lumMod val="50000"/>
                      </a:srgbClr>
                    </a:gs>
                  </a:gsLst>
                  <a:lin ang="5400000" scaled="0"/>
                </a:gradFill>
              </a:rPr>
              <a:t>Pokročilé možnosti správy</a:t>
            </a:r>
            <a:endParaRPr lang="en-US" sz="1100" kern="0" dirty="0">
              <a:gradFill>
                <a:gsLst>
                  <a:gs pos="0">
                    <a:srgbClr val="797A7D">
                      <a:lumMod val="50000"/>
                    </a:srgbClr>
                  </a:gs>
                  <a:gs pos="100000">
                    <a:srgbClr val="797A7D">
                      <a:lumMod val="50000"/>
                    </a:srgbClr>
                  </a:gs>
                </a:gsLst>
                <a:lin ang="5400000" scaled="0"/>
              </a:gradFill>
            </a:endParaRPr>
          </a:p>
          <a:p>
            <a:pPr marL="119063" indent="-119063" defTabSz="914211">
              <a:spcBef>
                <a:spcPct val="0"/>
              </a:spcBef>
              <a:spcAft>
                <a:spcPts val="600"/>
              </a:spcAft>
              <a:buClr>
                <a:srgbClr val="EE7816"/>
              </a:buClr>
              <a:buSzPct val="100000"/>
              <a:buFont typeface="Arial" pitchFamily="34" charset="0"/>
              <a:buChar char="•"/>
              <a:defRPr/>
            </a:pPr>
            <a:r>
              <a:rPr lang="cs-CZ" sz="1100" kern="0" dirty="0">
                <a:gradFill>
                  <a:gsLst>
                    <a:gs pos="0">
                      <a:srgbClr val="797A7D">
                        <a:lumMod val="50000"/>
                      </a:srgbClr>
                    </a:gs>
                    <a:gs pos="100000">
                      <a:srgbClr val="797A7D">
                        <a:lumMod val="50000"/>
                      </a:srgbClr>
                    </a:gs>
                  </a:gsLst>
                  <a:lin ang="5400000" scaled="0"/>
                </a:gradFill>
              </a:rPr>
              <a:t>Podpora podnikových fcí</a:t>
            </a:r>
            <a:endParaRPr lang="en-US" sz="1100" kern="0" dirty="0">
              <a:gradFill>
                <a:gsLst>
                  <a:gs pos="0">
                    <a:srgbClr val="797A7D">
                      <a:lumMod val="50000"/>
                    </a:srgbClr>
                  </a:gs>
                  <a:gs pos="100000">
                    <a:srgbClr val="797A7D">
                      <a:lumMod val="50000"/>
                    </a:srgbClr>
                  </a:gs>
                </a:gsLst>
                <a:lin ang="5400000" scaled="0"/>
              </a:gradFill>
            </a:endParaRPr>
          </a:p>
          <a:p>
            <a:pPr marL="119063" indent="-119063" defTabSz="914211">
              <a:spcBef>
                <a:spcPct val="0"/>
              </a:spcBef>
              <a:spcAft>
                <a:spcPts val="600"/>
              </a:spcAft>
              <a:buClr>
                <a:srgbClr val="EE7816"/>
              </a:buClr>
              <a:buSzPct val="100000"/>
              <a:buFont typeface="Arial" pitchFamily="34" charset="0"/>
              <a:buChar char="•"/>
              <a:defRPr/>
            </a:pPr>
            <a:r>
              <a:rPr lang="cs-CZ" sz="1100" kern="0" dirty="0">
                <a:gradFill>
                  <a:gsLst>
                    <a:gs pos="0">
                      <a:srgbClr val="797A7D">
                        <a:lumMod val="50000"/>
                      </a:srgbClr>
                    </a:gs>
                    <a:gs pos="100000">
                      <a:srgbClr val="797A7D">
                        <a:lumMod val="50000"/>
                      </a:srgbClr>
                    </a:gs>
                  </a:gsLst>
                  <a:lin ang="5400000" scaled="0"/>
                </a:gradFill>
              </a:rPr>
              <a:t>Neomezený počet uživatelů</a:t>
            </a:r>
            <a:endParaRPr lang="en-US" sz="1100" kern="0" dirty="0">
              <a:gradFill>
                <a:gsLst>
                  <a:gs pos="0">
                    <a:srgbClr val="797A7D">
                      <a:lumMod val="50000"/>
                    </a:srgbClr>
                  </a:gs>
                  <a:gs pos="100000">
                    <a:srgbClr val="797A7D">
                      <a:lumMod val="50000"/>
                    </a:srgbClr>
                  </a:gs>
                </a:gsLst>
                <a:lin ang="5400000" scaled="0"/>
              </a:gradFill>
            </a:endParaRPr>
          </a:p>
          <a:p>
            <a:pPr marL="119063" indent="-119063" defTabSz="914211">
              <a:spcBef>
                <a:spcPct val="0"/>
              </a:spcBef>
              <a:spcAft>
                <a:spcPts val="600"/>
              </a:spcAft>
              <a:buClr>
                <a:srgbClr val="EE7816"/>
              </a:buClr>
              <a:buSzPct val="100000"/>
              <a:buFont typeface="Arial" pitchFamily="34" charset="0"/>
              <a:buChar char="•"/>
              <a:defRPr/>
            </a:pPr>
            <a:r>
              <a:rPr lang="cs-CZ" sz="1100" kern="0" dirty="0">
                <a:gradFill>
                  <a:gsLst>
                    <a:gs pos="0">
                      <a:srgbClr val="797A7D">
                        <a:lumMod val="50000"/>
                      </a:srgbClr>
                    </a:gs>
                    <a:gs pos="100000">
                      <a:srgbClr val="797A7D">
                        <a:lumMod val="50000"/>
                      </a:srgbClr>
                    </a:gs>
                  </a:gsLst>
                  <a:lin ang="5400000" scaled="0"/>
                </a:gradFill>
              </a:rPr>
              <a:t>Nákup v </a:t>
            </a:r>
            <a:r>
              <a:rPr lang="en-US" sz="1100" kern="0" dirty="0">
                <a:gradFill>
                  <a:gsLst>
                    <a:gs pos="0">
                      <a:srgbClr val="797A7D">
                        <a:lumMod val="50000"/>
                      </a:srgbClr>
                    </a:gs>
                    <a:gs pos="100000">
                      <a:srgbClr val="797A7D">
                        <a:lumMod val="50000"/>
                      </a:srgbClr>
                    </a:gs>
                  </a:gsLst>
                  <a:lin ang="5400000" scaled="0"/>
                </a:gradFill>
              </a:rPr>
              <a:t>EA, Direct, Syndication</a:t>
            </a:r>
          </a:p>
        </p:txBody>
      </p:sp>
      <p:sp>
        <p:nvSpPr>
          <p:cNvPr id="23" name="Rectangle 22"/>
          <p:cNvSpPr/>
          <p:nvPr/>
        </p:nvSpPr>
        <p:spPr>
          <a:xfrm>
            <a:off x="220377" y="4882143"/>
            <a:ext cx="1858639" cy="754038"/>
          </a:xfrm>
          <a:prstGeom prst="rect">
            <a:avLst/>
          </a:prstGeom>
          <a:noFill/>
        </p:spPr>
        <p:txBody>
          <a:bodyPr wrap="square" lIns="0" tIns="45713" rIns="0" bIns="45713">
            <a:spAutoFit/>
          </a:bodyPr>
          <a:lstStyle/>
          <a:p>
            <a:pPr marL="119063" indent="-119063" defTabSz="914211">
              <a:spcBef>
                <a:spcPct val="0"/>
              </a:spcBef>
              <a:spcAft>
                <a:spcPts val="600"/>
              </a:spcAft>
              <a:buClr>
                <a:srgbClr val="EE7816"/>
              </a:buClr>
              <a:buSzPct val="100000"/>
              <a:buFont typeface="Arial" pitchFamily="34" charset="0"/>
              <a:buChar char="•"/>
            </a:pPr>
            <a:r>
              <a:rPr lang="cs-CZ" sz="1100" kern="0" dirty="0">
                <a:gradFill>
                  <a:gsLst>
                    <a:gs pos="0">
                      <a:srgbClr val="797A7D">
                        <a:lumMod val="50000"/>
                      </a:srgbClr>
                    </a:gs>
                    <a:gs pos="100000">
                      <a:srgbClr val="797A7D">
                        <a:lumMod val="50000"/>
                      </a:srgbClr>
                    </a:gs>
                  </a:gsLst>
                  <a:lin ang="5400000" scaled="0"/>
                </a:gradFill>
              </a:rPr>
              <a:t>Klient Office</a:t>
            </a:r>
            <a:endParaRPr lang="en-US" sz="1100" kern="0" dirty="0">
              <a:gradFill>
                <a:gsLst>
                  <a:gs pos="0">
                    <a:srgbClr val="797A7D">
                      <a:lumMod val="50000"/>
                    </a:srgbClr>
                  </a:gs>
                  <a:gs pos="100000">
                    <a:srgbClr val="797A7D">
                      <a:lumMod val="50000"/>
                    </a:srgbClr>
                  </a:gs>
                </a:gsLst>
                <a:lin ang="5400000" scaled="0"/>
              </a:gradFill>
            </a:endParaRPr>
          </a:p>
          <a:p>
            <a:pPr marL="119063" indent="-119063" defTabSz="914211">
              <a:spcBef>
                <a:spcPct val="0"/>
              </a:spcBef>
              <a:spcAft>
                <a:spcPts val="600"/>
              </a:spcAft>
              <a:buClr>
                <a:srgbClr val="EE7816"/>
              </a:buClr>
              <a:buSzPct val="100000"/>
              <a:buFont typeface="Arial" pitchFamily="34" charset="0"/>
              <a:buChar char="•"/>
            </a:pPr>
            <a:r>
              <a:rPr lang="cs-CZ" sz="1100" kern="0" dirty="0">
                <a:gradFill>
                  <a:gsLst>
                    <a:gs pos="0">
                      <a:srgbClr val="797A7D">
                        <a:lumMod val="50000"/>
                      </a:srgbClr>
                    </a:gs>
                    <a:gs pos="100000">
                      <a:srgbClr val="797A7D">
                        <a:lumMod val="50000"/>
                      </a:srgbClr>
                    </a:gs>
                  </a:gsLst>
                  <a:lin ang="5400000" scaled="0"/>
                </a:gradFill>
              </a:rPr>
              <a:t>Nekomerční užívání</a:t>
            </a:r>
            <a:endParaRPr lang="en-US" sz="1100" kern="0" dirty="0">
              <a:gradFill>
                <a:gsLst>
                  <a:gs pos="0">
                    <a:srgbClr val="797A7D">
                      <a:lumMod val="50000"/>
                    </a:srgbClr>
                  </a:gs>
                  <a:gs pos="100000">
                    <a:srgbClr val="797A7D">
                      <a:lumMod val="50000"/>
                    </a:srgbClr>
                  </a:gs>
                </a:gsLst>
                <a:lin ang="5400000" scaled="0"/>
              </a:gradFill>
            </a:endParaRPr>
          </a:p>
          <a:p>
            <a:pPr marL="119063" indent="-119063" defTabSz="914211">
              <a:spcBef>
                <a:spcPct val="0"/>
              </a:spcBef>
              <a:spcAft>
                <a:spcPts val="600"/>
              </a:spcAft>
              <a:buClr>
                <a:srgbClr val="EE7816"/>
              </a:buClr>
              <a:buSzPct val="100000"/>
              <a:buFont typeface="Arial" pitchFamily="34" charset="0"/>
              <a:buChar char="•"/>
            </a:pPr>
            <a:r>
              <a:rPr lang="cs-CZ" sz="1100" kern="0" dirty="0">
                <a:gradFill>
                  <a:gsLst>
                    <a:gs pos="0">
                      <a:srgbClr val="797A7D">
                        <a:lumMod val="50000"/>
                      </a:srgbClr>
                    </a:gs>
                    <a:gs pos="100000">
                      <a:srgbClr val="797A7D">
                        <a:lumMod val="50000"/>
                      </a:srgbClr>
                    </a:gs>
                  </a:gsLst>
                  <a:lin ang="5400000" scaled="0"/>
                </a:gradFill>
              </a:rPr>
              <a:t>Nákup v </a:t>
            </a:r>
            <a:r>
              <a:rPr lang="en-US" sz="1100" kern="0" dirty="0">
                <a:gradFill>
                  <a:gsLst>
                    <a:gs pos="0">
                      <a:srgbClr val="797A7D">
                        <a:lumMod val="50000"/>
                      </a:srgbClr>
                    </a:gs>
                    <a:gs pos="100000">
                      <a:srgbClr val="797A7D">
                        <a:lumMod val="50000"/>
                      </a:srgbClr>
                    </a:gs>
                  </a:gsLst>
                  <a:lin ang="5400000" scaled="0"/>
                </a:gradFill>
              </a:rPr>
              <a:t>FPP, </a:t>
            </a:r>
            <a:r>
              <a:rPr lang="en-US" sz="1100" kern="0" dirty="0" smtClean="0">
                <a:gradFill>
                  <a:gsLst>
                    <a:gs pos="0">
                      <a:srgbClr val="797A7D">
                        <a:lumMod val="50000"/>
                      </a:srgbClr>
                    </a:gs>
                    <a:gs pos="100000">
                      <a:srgbClr val="797A7D">
                        <a:lumMod val="50000"/>
                      </a:srgbClr>
                    </a:gs>
                  </a:gsLst>
                  <a:lin ang="5400000" scaled="0"/>
                </a:gradFill>
              </a:rPr>
              <a:t>Direct</a:t>
            </a:r>
            <a:r>
              <a:rPr lang="cs-CZ" sz="1100" kern="0" dirty="0">
                <a:gradFill>
                  <a:gsLst>
                    <a:gs pos="0">
                      <a:srgbClr val="797A7D">
                        <a:lumMod val="50000"/>
                      </a:srgbClr>
                    </a:gs>
                    <a:gs pos="100000">
                      <a:srgbClr val="797A7D">
                        <a:lumMod val="50000"/>
                      </a:srgbClr>
                    </a:gs>
                  </a:gsLst>
                  <a:lin ang="5400000" scaled="0"/>
                </a:gradFill>
              </a:rPr>
              <a:t>*</a:t>
            </a:r>
            <a:endParaRPr lang="en-US" sz="1100" kern="0" dirty="0">
              <a:gradFill>
                <a:gsLst>
                  <a:gs pos="0">
                    <a:srgbClr val="797A7D">
                      <a:lumMod val="50000"/>
                    </a:srgbClr>
                  </a:gs>
                  <a:gs pos="100000">
                    <a:srgbClr val="797A7D">
                      <a:lumMod val="50000"/>
                    </a:srgbClr>
                  </a:gs>
                </a:gsLst>
                <a:lin ang="5400000" scaled="0"/>
              </a:gradFill>
            </a:endParaRPr>
          </a:p>
        </p:txBody>
      </p:sp>
      <p:sp>
        <p:nvSpPr>
          <p:cNvPr id="24" name="Rectangle 23"/>
          <p:cNvSpPr/>
          <p:nvPr/>
        </p:nvSpPr>
        <p:spPr>
          <a:xfrm>
            <a:off x="4152061" y="3820116"/>
            <a:ext cx="1862845" cy="437039"/>
          </a:xfrm>
          <a:prstGeom prst="rect">
            <a:avLst/>
          </a:prstGeom>
        </p:spPr>
        <p:txBody>
          <a:bodyPr wrap="square" lIns="0" tIns="45718" rIns="0" bIns="45718">
            <a:spAutoFit/>
          </a:bodyPr>
          <a:lstStyle/>
          <a:p>
            <a:pPr defTabSz="1218535" fontAlgn="base">
              <a:lnSpc>
                <a:spcPct val="80000"/>
              </a:lnSpc>
              <a:spcBef>
                <a:spcPct val="0"/>
              </a:spcBef>
              <a:spcAft>
                <a:spcPct val="0"/>
              </a:spcAft>
              <a:buClr>
                <a:srgbClr val="EE7816"/>
              </a:buClr>
              <a:buSzPct val="100000"/>
            </a:pPr>
            <a:r>
              <a:rPr lang="en-US" sz="1400" spc="-67" dirty="0">
                <a:gradFill>
                  <a:gsLst>
                    <a:gs pos="0">
                      <a:srgbClr val="EB3C00"/>
                    </a:gs>
                    <a:gs pos="100000">
                      <a:srgbClr val="EB3C00"/>
                    </a:gs>
                  </a:gsLst>
                  <a:lin ang="5400000" scaled="0"/>
                </a:gradFill>
                <a:ea typeface="Segoe UI" pitchFamily="34" charset="0"/>
                <a:cs typeface="Segoe UI" pitchFamily="34" charset="0"/>
              </a:rPr>
              <a:t>Office 365 </a:t>
            </a:r>
            <a:br>
              <a:rPr lang="en-US" sz="1400" spc="-67" dirty="0">
                <a:gradFill>
                  <a:gsLst>
                    <a:gs pos="0">
                      <a:srgbClr val="EB3C00"/>
                    </a:gs>
                    <a:gs pos="100000">
                      <a:srgbClr val="EB3C00"/>
                    </a:gs>
                  </a:gsLst>
                  <a:lin ang="5400000" scaled="0"/>
                </a:gradFill>
                <a:ea typeface="Segoe UI" pitchFamily="34" charset="0"/>
                <a:cs typeface="Segoe UI" pitchFamily="34" charset="0"/>
              </a:rPr>
            </a:br>
            <a:r>
              <a:rPr lang="en-US" sz="1400" spc="-67" dirty="0">
                <a:gradFill>
                  <a:gsLst>
                    <a:gs pos="0">
                      <a:srgbClr val="EB3C00"/>
                    </a:gs>
                    <a:gs pos="100000">
                      <a:srgbClr val="EB3C00"/>
                    </a:gs>
                  </a:gsLst>
                  <a:lin ang="5400000" scaled="0"/>
                </a:gradFill>
                <a:ea typeface="Segoe UI" pitchFamily="34" charset="0"/>
                <a:cs typeface="Segoe UI" pitchFamily="34" charset="0"/>
              </a:rPr>
              <a:t>Midsize Business</a:t>
            </a:r>
          </a:p>
        </p:txBody>
      </p:sp>
      <p:sp>
        <p:nvSpPr>
          <p:cNvPr id="25" name="Rectangle 24"/>
          <p:cNvSpPr/>
          <p:nvPr/>
        </p:nvSpPr>
        <p:spPr>
          <a:xfrm>
            <a:off x="2197883" y="3820116"/>
            <a:ext cx="1858639" cy="437039"/>
          </a:xfrm>
          <a:prstGeom prst="rect">
            <a:avLst/>
          </a:prstGeom>
        </p:spPr>
        <p:txBody>
          <a:bodyPr wrap="square" lIns="0" tIns="45718" rIns="0" bIns="45718">
            <a:spAutoFit/>
          </a:bodyPr>
          <a:lstStyle/>
          <a:p>
            <a:pPr defTabSz="1218535" fontAlgn="base">
              <a:lnSpc>
                <a:spcPct val="80000"/>
              </a:lnSpc>
              <a:spcBef>
                <a:spcPct val="0"/>
              </a:spcBef>
              <a:spcAft>
                <a:spcPct val="0"/>
              </a:spcAft>
              <a:buClr>
                <a:srgbClr val="EE7816"/>
              </a:buClr>
              <a:buSzPct val="100000"/>
            </a:pPr>
            <a:r>
              <a:rPr lang="en-US" sz="1400" spc="-67" dirty="0">
                <a:gradFill>
                  <a:gsLst>
                    <a:gs pos="0">
                      <a:srgbClr val="EB3C00"/>
                    </a:gs>
                    <a:gs pos="100000">
                      <a:srgbClr val="EB3C00"/>
                    </a:gs>
                  </a:gsLst>
                  <a:lin ang="5400000" scaled="0"/>
                </a:gradFill>
                <a:ea typeface="Segoe UI" pitchFamily="34" charset="0"/>
                <a:cs typeface="Segoe UI" pitchFamily="34" charset="0"/>
              </a:rPr>
              <a:t>Office 365 Small </a:t>
            </a:r>
            <a:br>
              <a:rPr lang="en-US" sz="1400" spc="-67" dirty="0">
                <a:gradFill>
                  <a:gsLst>
                    <a:gs pos="0">
                      <a:srgbClr val="EB3C00"/>
                    </a:gs>
                    <a:gs pos="100000">
                      <a:srgbClr val="EB3C00"/>
                    </a:gs>
                  </a:gsLst>
                  <a:lin ang="5400000" scaled="0"/>
                </a:gradFill>
                <a:ea typeface="Segoe UI" pitchFamily="34" charset="0"/>
                <a:cs typeface="Segoe UI" pitchFamily="34" charset="0"/>
              </a:rPr>
            </a:br>
            <a:r>
              <a:rPr lang="en-US" sz="1400" spc="-67" dirty="0">
                <a:gradFill>
                  <a:gsLst>
                    <a:gs pos="0">
                      <a:srgbClr val="EB3C00"/>
                    </a:gs>
                    <a:gs pos="100000">
                      <a:srgbClr val="EB3C00"/>
                    </a:gs>
                  </a:gsLst>
                  <a:lin ang="5400000" scaled="0"/>
                </a:gradFill>
                <a:ea typeface="Segoe UI" pitchFamily="34" charset="0"/>
                <a:cs typeface="Segoe UI" pitchFamily="34" charset="0"/>
              </a:rPr>
              <a:t>Business Premium</a:t>
            </a:r>
          </a:p>
        </p:txBody>
      </p:sp>
      <p:sp>
        <p:nvSpPr>
          <p:cNvPr id="26" name="Rectangle 25"/>
          <p:cNvSpPr/>
          <p:nvPr/>
        </p:nvSpPr>
        <p:spPr>
          <a:xfrm>
            <a:off x="10067452" y="3820116"/>
            <a:ext cx="1853277" cy="437039"/>
          </a:xfrm>
          <a:prstGeom prst="rect">
            <a:avLst/>
          </a:prstGeom>
        </p:spPr>
        <p:txBody>
          <a:bodyPr wrap="square" lIns="0" tIns="45718" rIns="0" bIns="45718">
            <a:spAutoFit/>
          </a:bodyPr>
          <a:lstStyle/>
          <a:p>
            <a:pPr defTabSz="1218535" fontAlgn="base">
              <a:lnSpc>
                <a:spcPct val="80000"/>
              </a:lnSpc>
              <a:spcBef>
                <a:spcPct val="0"/>
              </a:spcBef>
              <a:spcAft>
                <a:spcPct val="0"/>
              </a:spcAft>
              <a:buClr>
                <a:srgbClr val="EE7816"/>
              </a:buClr>
              <a:buSzPct val="100000"/>
            </a:pPr>
            <a:r>
              <a:rPr lang="en-US" sz="1400" spc="-67" dirty="0">
                <a:gradFill>
                  <a:gsLst>
                    <a:gs pos="0">
                      <a:srgbClr val="EB3C00"/>
                    </a:gs>
                    <a:gs pos="100000">
                      <a:srgbClr val="EB3C00"/>
                    </a:gs>
                  </a:gsLst>
                  <a:lin ang="5400000" scaled="0"/>
                </a:gradFill>
                <a:ea typeface="Segoe UI" pitchFamily="34" charset="0"/>
                <a:cs typeface="Segoe UI" pitchFamily="34" charset="0"/>
              </a:rPr>
              <a:t>Office 365 </a:t>
            </a:r>
            <a:br>
              <a:rPr lang="en-US" sz="1400" spc="-67" dirty="0">
                <a:gradFill>
                  <a:gsLst>
                    <a:gs pos="0">
                      <a:srgbClr val="EB3C00"/>
                    </a:gs>
                    <a:gs pos="100000">
                      <a:srgbClr val="EB3C00"/>
                    </a:gs>
                  </a:gsLst>
                  <a:lin ang="5400000" scaled="0"/>
                </a:gradFill>
                <a:ea typeface="Segoe UI" pitchFamily="34" charset="0"/>
                <a:cs typeface="Segoe UI" pitchFamily="34" charset="0"/>
              </a:rPr>
            </a:br>
            <a:r>
              <a:rPr lang="en-US" sz="1400" spc="-67" dirty="0">
                <a:gradFill>
                  <a:gsLst>
                    <a:gs pos="0">
                      <a:srgbClr val="EB3C00"/>
                    </a:gs>
                    <a:gs pos="100000">
                      <a:srgbClr val="EB3C00"/>
                    </a:gs>
                  </a:gsLst>
                  <a:lin ang="5400000" scaled="0"/>
                </a:gradFill>
                <a:ea typeface="Segoe UI" pitchFamily="34" charset="0"/>
                <a:cs typeface="Segoe UI" pitchFamily="34" charset="0"/>
              </a:rPr>
              <a:t>Education</a:t>
            </a:r>
          </a:p>
        </p:txBody>
      </p:sp>
      <p:sp>
        <p:nvSpPr>
          <p:cNvPr id="27" name="Rectangle 26"/>
          <p:cNvSpPr/>
          <p:nvPr/>
        </p:nvSpPr>
        <p:spPr>
          <a:xfrm>
            <a:off x="8052943" y="3820116"/>
            <a:ext cx="1880282" cy="437039"/>
          </a:xfrm>
          <a:prstGeom prst="rect">
            <a:avLst/>
          </a:prstGeom>
        </p:spPr>
        <p:txBody>
          <a:bodyPr wrap="square" lIns="0" tIns="45718" rIns="0" bIns="45718">
            <a:spAutoFit/>
          </a:bodyPr>
          <a:lstStyle/>
          <a:p>
            <a:pPr defTabSz="1218535" fontAlgn="base">
              <a:lnSpc>
                <a:spcPct val="80000"/>
              </a:lnSpc>
              <a:spcBef>
                <a:spcPct val="0"/>
              </a:spcBef>
              <a:spcAft>
                <a:spcPct val="0"/>
              </a:spcAft>
              <a:buClr>
                <a:srgbClr val="EE7816"/>
              </a:buClr>
              <a:buSzPct val="100000"/>
            </a:pPr>
            <a:r>
              <a:rPr lang="en-US" sz="1400" spc="-67" dirty="0">
                <a:gradFill>
                  <a:gsLst>
                    <a:gs pos="0">
                      <a:srgbClr val="EB3C00"/>
                    </a:gs>
                    <a:gs pos="100000">
                      <a:srgbClr val="EB3C00"/>
                    </a:gs>
                  </a:gsLst>
                  <a:lin ang="5400000" scaled="0"/>
                </a:gradFill>
                <a:ea typeface="Segoe UI" pitchFamily="34" charset="0"/>
                <a:cs typeface="Segoe UI" pitchFamily="34" charset="0"/>
              </a:rPr>
              <a:t>Office 365</a:t>
            </a:r>
            <a:r>
              <a:rPr lang="cs-CZ" sz="1400" spc="-67" dirty="0">
                <a:gradFill>
                  <a:gsLst>
                    <a:gs pos="0">
                      <a:srgbClr val="EB3C00"/>
                    </a:gs>
                    <a:gs pos="100000">
                      <a:srgbClr val="EB3C00"/>
                    </a:gs>
                  </a:gsLst>
                  <a:lin ang="5400000" scaled="0"/>
                </a:gradFill>
                <a:ea typeface="Segoe UI" pitchFamily="34" charset="0"/>
                <a:cs typeface="Segoe UI" pitchFamily="34" charset="0"/>
              </a:rPr>
              <a:t/>
            </a:r>
            <a:br>
              <a:rPr lang="cs-CZ" sz="1400" spc="-67" dirty="0">
                <a:gradFill>
                  <a:gsLst>
                    <a:gs pos="0">
                      <a:srgbClr val="EB3C00"/>
                    </a:gs>
                    <a:gs pos="100000">
                      <a:srgbClr val="EB3C00"/>
                    </a:gs>
                  </a:gsLst>
                  <a:lin ang="5400000" scaled="0"/>
                </a:gradFill>
                <a:ea typeface="Segoe UI" pitchFamily="34" charset="0"/>
                <a:cs typeface="Segoe UI" pitchFamily="34" charset="0"/>
              </a:rPr>
            </a:br>
            <a:r>
              <a:rPr lang="en-US" sz="1400" spc="-67" dirty="0">
                <a:gradFill>
                  <a:gsLst>
                    <a:gs pos="0">
                      <a:srgbClr val="EB3C00"/>
                    </a:gs>
                    <a:gs pos="100000">
                      <a:srgbClr val="EB3C00"/>
                    </a:gs>
                  </a:gsLst>
                  <a:lin ang="5400000" scaled="0"/>
                </a:gradFill>
                <a:ea typeface="Segoe UI" pitchFamily="34" charset="0"/>
                <a:cs typeface="Segoe UI" pitchFamily="34" charset="0"/>
              </a:rPr>
              <a:t>Government</a:t>
            </a:r>
          </a:p>
        </p:txBody>
      </p:sp>
      <p:sp>
        <p:nvSpPr>
          <p:cNvPr id="28" name="Rectangle 27"/>
          <p:cNvSpPr/>
          <p:nvPr/>
        </p:nvSpPr>
        <p:spPr>
          <a:xfrm>
            <a:off x="6111876" y="3820116"/>
            <a:ext cx="1871430" cy="437039"/>
          </a:xfrm>
          <a:prstGeom prst="rect">
            <a:avLst/>
          </a:prstGeom>
        </p:spPr>
        <p:txBody>
          <a:bodyPr wrap="square" lIns="0" tIns="45718" rIns="0" bIns="45718">
            <a:spAutoFit/>
          </a:bodyPr>
          <a:lstStyle/>
          <a:p>
            <a:pPr defTabSz="1218535" fontAlgn="base">
              <a:lnSpc>
                <a:spcPct val="80000"/>
              </a:lnSpc>
              <a:spcBef>
                <a:spcPct val="0"/>
              </a:spcBef>
              <a:spcAft>
                <a:spcPct val="0"/>
              </a:spcAft>
              <a:buClr>
                <a:srgbClr val="EE7816"/>
              </a:buClr>
              <a:buSzPct val="100000"/>
            </a:pPr>
            <a:r>
              <a:rPr lang="en-US" sz="1400" spc="-67" dirty="0">
                <a:gradFill>
                  <a:gsLst>
                    <a:gs pos="0">
                      <a:srgbClr val="EB3C00"/>
                    </a:gs>
                    <a:gs pos="100000">
                      <a:srgbClr val="EB3C00"/>
                    </a:gs>
                  </a:gsLst>
                  <a:lin ang="5400000" scaled="0"/>
                </a:gradFill>
                <a:ea typeface="Segoe UI" pitchFamily="34" charset="0"/>
                <a:cs typeface="Segoe UI" pitchFamily="34" charset="0"/>
              </a:rPr>
              <a:t>Office 365 </a:t>
            </a:r>
            <a:br>
              <a:rPr lang="en-US" sz="1400" spc="-67" dirty="0">
                <a:gradFill>
                  <a:gsLst>
                    <a:gs pos="0">
                      <a:srgbClr val="EB3C00"/>
                    </a:gs>
                    <a:gs pos="100000">
                      <a:srgbClr val="EB3C00"/>
                    </a:gs>
                  </a:gsLst>
                  <a:lin ang="5400000" scaled="0"/>
                </a:gradFill>
                <a:ea typeface="Segoe UI" pitchFamily="34" charset="0"/>
                <a:cs typeface="Segoe UI" pitchFamily="34" charset="0"/>
              </a:rPr>
            </a:br>
            <a:r>
              <a:rPr lang="en-US" sz="1400" spc="-67" dirty="0">
                <a:gradFill>
                  <a:gsLst>
                    <a:gs pos="0">
                      <a:srgbClr val="EB3C00"/>
                    </a:gs>
                    <a:gs pos="100000">
                      <a:srgbClr val="EB3C00"/>
                    </a:gs>
                  </a:gsLst>
                  <a:lin ang="5400000" scaled="0"/>
                </a:gradFill>
                <a:ea typeface="Segoe UI" pitchFamily="34" charset="0"/>
                <a:cs typeface="Segoe UI" pitchFamily="34" charset="0"/>
              </a:rPr>
              <a:t>Enterprise  </a:t>
            </a:r>
          </a:p>
        </p:txBody>
      </p:sp>
      <p:sp>
        <p:nvSpPr>
          <p:cNvPr id="29" name="Rectangle 28"/>
          <p:cNvSpPr/>
          <p:nvPr/>
        </p:nvSpPr>
        <p:spPr>
          <a:xfrm>
            <a:off x="204789" y="3820115"/>
            <a:ext cx="1689325" cy="1126458"/>
          </a:xfrm>
          <a:prstGeom prst="rect">
            <a:avLst/>
          </a:prstGeom>
        </p:spPr>
        <p:txBody>
          <a:bodyPr wrap="square" lIns="0" tIns="45718" rIns="0" bIns="45718">
            <a:spAutoFit/>
          </a:bodyPr>
          <a:lstStyle/>
          <a:p>
            <a:pPr defTabSz="1218535" fontAlgn="base">
              <a:lnSpc>
                <a:spcPct val="80000"/>
              </a:lnSpc>
              <a:spcBef>
                <a:spcPct val="0"/>
              </a:spcBef>
              <a:spcAft>
                <a:spcPct val="0"/>
              </a:spcAft>
              <a:buClr>
                <a:srgbClr val="EE7816"/>
              </a:buClr>
              <a:buSzPct val="100000"/>
            </a:pPr>
            <a:r>
              <a:rPr lang="en-US" sz="1400" spc="-67" dirty="0">
                <a:gradFill>
                  <a:gsLst>
                    <a:gs pos="0">
                      <a:srgbClr val="EB3C00"/>
                    </a:gs>
                    <a:gs pos="100000">
                      <a:srgbClr val="EB3C00"/>
                    </a:gs>
                  </a:gsLst>
                  <a:lin ang="5400000" scaled="0"/>
                </a:gradFill>
                <a:ea typeface="Segoe UI" pitchFamily="34" charset="0"/>
                <a:cs typeface="Segoe UI" pitchFamily="34" charset="0"/>
              </a:rPr>
              <a:t>Office 365 </a:t>
            </a:r>
            <a:r>
              <a:rPr lang="cs-CZ" sz="1400" spc="-67" dirty="0" smtClean="0">
                <a:gradFill>
                  <a:gsLst>
                    <a:gs pos="0">
                      <a:srgbClr val="EB3C00"/>
                    </a:gs>
                    <a:gs pos="100000">
                      <a:srgbClr val="EB3C00"/>
                    </a:gs>
                  </a:gsLst>
                  <a:lin ang="5400000" scaled="0"/>
                </a:gradFill>
                <a:ea typeface="Segoe UI" pitchFamily="34" charset="0"/>
                <a:cs typeface="Segoe UI" pitchFamily="34" charset="0"/>
              </a:rPr>
              <a:t> pro domácnosti</a:t>
            </a:r>
          </a:p>
          <a:p>
            <a:pPr defTabSz="1218535" fontAlgn="base">
              <a:lnSpc>
                <a:spcPct val="80000"/>
              </a:lnSpc>
              <a:spcBef>
                <a:spcPct val="0"/>
              </a:spcBef>
              <a:spcAft>
                <a:spcPct val="0"/>
              </a:spcAft>
              <a:buClr>
                <a:srgbClr val="EE7816"/>
              </a:buClr>
              <a:buSzPct val="100000"/>
            </a:pPr>
            <a:endParaRPr lang="cs-CZ" sz="1400" spc="-67" dirty="0">
              <a:gradFill>
                <a:gsLst>
                  <a:gs pos="0">
                    <a:srgbClr val="EB3C00"/>
                  </a:gs>
                  <a:gs pos="100000">
                    <a:srgbClr val="EB3C00"/>
                  </a:gs>
                </a:gsLst>
                <a:lin ang="5400000" scaled="0"/>
              </a:gradFill>
              <a:ea typeface="Segoe UI" pitchFamily="34" charset="0"/>
              <a:cs typeface="Segoe UI" pitchFamily="34" charset="0"/>
            </a:endParaRPr>
          </a:p>
          <a:p>
            <a:pPr defTabSz="1218535" fontAlgn="base">
              <a:lnSpc>
                <a:spcPct val="80000"/>
              </a:lnSpc>
              <a:spcBef>
                <a:spcPct val="0"/>
              </a:spcBef>
              <a:spcAft>
                <a:spcPct val="0"/>
              </a:spcAft>
              <a:buClr>
                <a:srgbClr val="EE7816"/>
              </a:buClr>
              <a:buSzPct val="100000"/>
            </a:pPr>
            <a:r>
              <a:rPr lang="cs-CZ" sz="1400" spc="-67" dirty="0" smtClean="0">
                <a:gradFill>
                  <a:gsLst>
                    <a:gs pos="0">
                      <a:srgbClr val="EB3C00"/>
                    </a:gs>
                    <a:gs pos="100000">
                      <a:srgbClr val="EB3C00"/>
                    </a:gs>
                  </a:gsLst>
                  <a:lin ang="5400000" scaled="0"/>
                </a:gradFill>
                <a:ea typeface="Segoe UI" pitchFamily="34" charset="0"/>
                <a:cs typeface="Segoe UI" pitchFamily="34" charset="0"/>
              </a:rPr>
              <a:t>Office 365 pro vysokoškoláky</a:t>
            </a:r>
            <a:r>
              <a:rPr lang="en-US" sz="1400" spc="-67" dirty="0">
                <a:gradFill>
                  <a:gsLst>
                    <a:gs pos="0">
                      <a:srgbClr val="EB3C00"/>
                    </a:gs>
                    <a:gs pos="100000">
                      <a:srgbClr val="EB3C00"/>
                    </a:gs>
                  </a:gsLst>
                  <a:lin ang="5400000" scaled="0"/>
                </a:gradFill>
                <a:ea typeface="Segoe UI" pitchFamily="34" charset="0"/>
                <a:cs typeface="Segoe UI" pitchFamily="34" charset="0"/>
              </a:rPr>
              <a:t/>
            </a:r>
            <a:br>
              <a:rPr lang="en-US" sz="1400" spc="-67" dirty="0">
                <a:gradFill>
                  <a:gsLst>
                    <a:gs pos="0">
                      <a:srgbClr val="EB3C00"/>
                    </a:gs>
                    <a:gs pos="100000">
                      <a:srgbClr val="EB3C00"/>
                    </a:gs>
                  </a:gsLst>
                  <a:lin ang="5400000" scaled="0"/>
                </a:gradFill>
                <a:ea typeface="Segoe UI" pitchFamily="34" charset="0"/>
                <a:cs typeface="Segoe UI" pitchFamily="34" charset="0"/>
              </a:rPr>
            </a:br>
            <a:endParaRPr lang="en-US" sz="1400" spc="-67" dirty="0">
              <a:gradFill>
                <a:gsLst>
                  <a:gs pos="0">
                    <a:srgbClr val="EB3C00"/>
                  </a:gs>
                  <a:gs pos="100000">
                    <a:srgbClr val="EB3C00"/>
                  </a:gs>
                </a:gsLst>
                <a:lin ang="5400000" scaled="0"/>
              </a:gradFill>
              <a:ea typeface="Segoe UI" pitchFamily="34" charset="0"/>
              <a:cs typeface="Segoe UI" pitchFamily="34" charset="0"/>
            </a:endParaRPr>
          </a:p>
        </p:txBody>
      </p:sp>
      <p:sp>
        <p:nvSpPr>
          <p:cNvPr id="30" name="Title 3"/>
          <p:cNvSpPr>
            <a:spLocks noGrp="1"/>
          </p:cNvSpPr>
          <p:nvPr>
            <p:ph type="title"/>
          </p:nvPr>
        </p:nvSpPr>
        <p:spPr>
          <a:xfrm>
            <a:off x="520701" y="228601"/>
            <a:ext cx="11149013" cy="747897"/>
          </a:xfrm>
        </p:spPr>
        <p:txBody>
          <a:bodyPr/>
          <a:lstStyle/>
          <a:p>
            <a:r>
              <a:rPr lang="cs-CZ" dirty="0" smtClean="0"/>
              <a:t>Zákaznické segmenty</a:t>
            </a:r>
            <a:endParaRPr lang="en-US" dirty="0"/>
          </a:p>
        </p:txBody>
      </p:sp>
      <p:sp>
        <p:nvSpPr>
          <p:cNvPr id="32" name="Rectangle 31"/>
          <p:cNvSpPr/>
          <p:nvPr/>
        </p:nvSpPr>
        <p:spPr bwMode="auto">
          <a:xfrm>
            <a:off x="6744447" y="1"/>
            <a:ext cx="740664" cy="384048"/>
          </a:xfrm>
          <a:prstGeom prst="rect">
            <a:avLst/>
          </a:prstGeom>
          <a:solidFill>
            <a:schemeClr val="accent5">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800" dirty="0">
                <a:solidFill>
                  <a:srgbClr val="000000"/>
                </a:solidFill>
                <a:ea typeface="Segoe UI" pitchFamily="34" charset="0"/>
                <a:cs typeface="Segoe UI" pitchFamily="34" charset="0"/>
              </a:rPr>
              <a:t>Office 365</a:t>
            </a:r>
          </a:p>
        </p:txBody>
      </p:sp>
      <p:sp>
        <p:nvSpPr>
          <p:cNvPr id="33" name="Rectangle 32"/>
          <p:cNvSpPr/>
          <p:nvPr/>
        </p:nvSpPr>
        <p:spPr bwMode="auto">
          <a:xfrm>
            <a:off x="7532806" y="1"/>
            <a:ext cx="740664" cy="38404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800" dirty="0">
                <a:solidFill>
                  <a:srgbClr val="000000"/>
                </a:solidFill>
                <a:ea typeface="Segoe UI" pitchFamily="34" charset="0"/>
                <a:cs typeface="Segoe UI" pitchFamily="34" charset="0"/>
              </a:rPr>
              <a:t>Office</a:t>
            </a:r>
          </a:p>
        </p:txBody>
      </p:sp>
      <p:sp>
        <p:nvSpPr>
          <p:cNvPr id="2" name="TextBox 1"/>
          <p:cNvSpPr txBox="1"/>
          <p:nvPr/>
        </p:nvSpPr>
        <p:spPr>
          <a:xfrm>
            <a:off x="2175810" y="1400403"/>
            <a:ext cx="1910844" cy="369332"/>
          </a:xfrm>
          <a:prstGeom prst="rect">
            <a:avLst/>
          </a:prstGeom>
          <a:noFill/>
        </p:spPr>
        <p:txBody>
          <a:bodyPr wrap="none" lIns="0" tIns="0" rIns="0" bIns="0" rtlCol="0">
            <a:spAutoFit/>
          </a:bodyPr>
          <a:lstStyle/>
          <a:p>
            <a:pPr defTabSz="914363"/>
            <a:r>
              <a:rPr lang="cs-CZ" sz="2400" spc="-70" dirty="0">
                <a:gradFill>
                  <a:gsLst>
                    <a:gs pos="2917">
                      <a:srgbClr val="797A7D"/>
                    </a:gs>
                    <a:gs pos="95000">
                      <a:srgbClr val="797A7D"/>
                    </a:gs>
                  </a:gsLst>
                  <a:lin ang="5400000" scaled="0"/>
                </a:gradFill>
              </a:rPr>
              <a:t>Nové produkty</a:t>
            </a:r>
          </a:p>
        </p:txBody>
      </p:sp>
      <p:sp>
        <p:nvSpPr>
          <p:cNvPr id="4" name="TextBox 3"/>
          <p:cNvSpPr txBox="1"/>
          <p:nvPr/>
        </p:nvSpPr>
        <p:spPr>
          <a:xfrm>
            <a:off x="148771" y="6310568"/>
            <a:ext cx="3133935" cy="215444"/>
          </a:xfrm>
          <a:prstGeom prst="rect">
            <a:avLst/>
          </a:prstGeom>
          <a:noFill/>
        </p:spPr>
        <p:txBody>
          <a:bodyPr wrap="none" lIns="0" tIns="0" rIns="0" bIns="0" rtlCol="0">
            <a:spAutoFit/>
          </a:bodyPr>
          <a:lstStyle/>
          <a:p>
            <a:r>
              <a:rPr lang="cs-CZ" sz="1400" spc="-70" dirty="0" smtClean="0">
                <a:gradFill>
                  <a:gsLst>
                    <a:gs pos="2917">
                      <a:schemeClr val="bg2"/>
                    </a:gs>
                    <a:gs pos="95000">
                      <a:schemeClr val="bg2"/>
                    </a:gs>
                  </a:gsLst>
                  <a:lin ang="5400000" scaled="0"/>
                </a:gradFill>
              </a:rPr>
              <a:t>(*) V kanálu Direct jen Office pro domácnosti</a:t>
            </a:r>
          </a:p>
        </p:txBody>
      </p:sp>
    </p:spTree>
    <p:extLst>
      <p:ext uri="{BB962C8B-B14F-4D97-AF65-F5344CB8AC3E}">
        <p14:creationId xmlns:p14="http://schemas.microsoft.com/office/powerpoint/2010/main" xmlns="" val="1254685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Zákazníci si mohou vybrat</a:t>
            </a:r>
            <a:endParaRPr lang="en-US" sz="4000" dirty="0">
              <a:solidFill>
                <a:schemeClr val="tx1">
                  <a:lumMod val="65000"/>
                  <a:lumOff val="35000"/>
                </a:schemeClr>
              </a:solidFill>
            </a:endParaRPr>
          </a:p>
        </p:txBody>
      </p:sp>
      <p:grpSp>
        <p:nvGrpSpPr>
          <p:cNvPr id="50" name="Group 49"/>
          <p:cNvGrpSpPr/>
          <p:nvPr/>
        </p:nvGrpSpPr>
        <p:grpSpPr>
          <a:xfrm>
            <a:off x="6263335" y="1117601"/>
            <a:ext cx="5845373" cy="5109885"/>
            <a:chOff x="6261746" y="1121541"/>
            <a:chExt cx="5845373" cy="5109885"/>
          </a:xfrm>
        </p:grpSpPr>
        <p:sp>
          <p:nvSpPr>
            <p:cNvPr id="51" name="Rectangle 50"/>
            <p:cNvSpPr/>
            <p:nvPr/>
          </p:nvSpPr>
          <p:spPr>
            <a:xfrm>
              <a:off x="6261746" y="4768775"/>
              <a:ext cx="5222643" cy="14626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73"/>
              <a:endParaRPr lang="en-US" dirty="0">
                <a:solidFill>
                  <a:srgbClr val="FFFFFF"/>
                </a:solidFill>
              </a:endParaRPr>
            </a:p>
          </p:txBody>
        </p:sp>
        <p:sp>
          <p:nvSpPr>
            <p:cNvPr id="52" name="Rectangle 51"/>
            <p:cNvSpPr/>
            <p:nvPr/>
          </p:nvSpPr>
          <p:spPr bwMode="gray">
            <a:xfrm>
              <a:off x="6261746" y="1121541"/>
              <a:ext cx="5222643" cy="3647233"/>
            </a:xfrm>
            <a:prstGeom prst="rect">
              <a:avLst/>
            </a:prstGeom>
            <a:solidFill>
              <a:schemeClr val="tx2"/>
            </a:solidFill>
            <a:ln w="3175" cap="flat" cmpd="sng" algn="ctr">
              <a:noFill/>
              <a:prstDash val="solid"/>
              <a:miter lim="800000"/>
              <a:headEnd type="none" w="med" len="med"/>
              <a:tailEnd type="none" w="med" len="med"/>
            </a:ln>
            <a:effectLst/>
          </p:spPr>
          <p:txBody>
            <a:bodyPr vert="horz" wrap="square" lIns="121748" tIns="60876" rIns="121748" bIns="60876" numCol="1" rtlCol="0" anchor="ctr" anchorCtr="0" compatLnSpc="1">
              <a:prstTxWarp prst="textNoShape">
                <a:avLst/>
              </a:prstTxWarp>
            </a:bodyPr>
            <a:lstStyle/>
            <a:p>
              <a:pPr algn="ctr" defTabSz="912500" fontAlgn="base">
                <a:spcBef>
                  <a:spcPct val="0"/>
                </a:spcBef>
                <a:spcAft>
                  <a:spcPct val="0"/>
                </a:spcAft>
                <a:defRPr/>
              </a:pPr>
              <a:endParaRPr lang="en-US" sz="2800" kern="0" dirty="0">
                <a:gradFill>
                  <a:gsLst>
                    <a:gs pos="0">
                      <a:srgbClr val="FFFFFF"/>
                    </a:gs>
                    <a:gs pos="100000">
                      <a:srgbClr val="FFFFFF"/>
                    </a:gs>
                  </a:gsLst>
                  <a:lin ang="5400000" scaled="0"/>
                </a:gradFill>
                <a:latin typeface="Segoe UI Light" panose="020B0502040204020203" pitchFamily="34" charset="0"/>
              </a:endParaRPr>
            </a:p>
          </p:txBody>
        </p:sp>
        <p:sp>
          <p:nvSpPr>
            <p:cNvPr id="53" name="Rectangle 52"/>
            <p:cNvSpPr/>
            <p:nvPr/>
          </p:nvSpPr>
          <p:spPr>
            <a:xfrm>
              <a:off x="6274437" y="1134657"/>
              <a:ext cx="5832682" cy="553943"/>
            </a:xfrm>
            <a:prstGeom prst="rect">
              <a:avLst/>
            </a:prstGeom>
            <a:noFill/>
            <a:ln>
              <a:noFill/>
            </a:ln>
          </p:spPr>
          <p:txBody>
            <a:bodyPr wrap="square" lIns="121865" tIns="60933" rIns="121865" bIns="60933">
              <a:spAutoFit/>
            </a:bodyPr>
            <a:lstStyle/>
            <a:p>
              <a:pPr defTabSz="914015" fontAlgn="ctr"/>
              <a:r>
                <a:rPr lang="cs-CZ" sz="2800" dirty="0">
                  <a:solidFill>
                    <a:srgbClr val="FFFFFF"/>
                  </a:solidFill>
                  <a:latin typeface="Segoe UI Light" panose="020B0502040204020203" pitchFamily="34" charset="0"/>
                </a:rPr>
                <a:t>Předplatné pro více zařízení</a:t>
              </a:r>
              <a:endParaRPr lang="en-US" sz="2800" dirty="0">
                <a:solidFill>
                  <a:srgbClr val="FFFFFF"/>
                </a:solidFill>
                <a:latin typeface="Segoe UI Light" panose="020B0502040204020203" pitchFamily="34" charset="0"/>
              </a:endParaRPr>
            </a:p>
          </p:txBody>
        </p:sp>
        <p:grpSp>
          <p:nvGrpSpPr>
            <p:cNvPr id="54" name="Group 53"/>
            <p:cNvGrpSpPr/>
            <p:nvPr/>
          </p:nvGrpSpPr>
          <p:grpSpPr>
            <a:xfrm>
              <a:off x="6708530" y="1766047"/>
              <a:ext cx="4001657" cy="2729502"/>
              <a:chOff x="1013786" y="1721464"/>
              <a:chExt cx="4001657" cy="2729502"/>
            </a:xfrm>
          </p:grpSpPr>
          <p:grpSp>
            <p:nvGrpSpPr>
              <p:cNvPr id="58" name="Group 57"/>
              <p:cNvGrpSpPr/>
              <p:nvPr/>
            </p:nvGrpSpPr>
            <p:grpSpPr>
              <a:xfrm>
                <a:off x="1013786" y="1721464"/>
                <a:ext cx="4001657" cy="2729502"/>
                <a:chOff x="126403" y="1133129"/>
                <a:chExt cx="5662352" cy="3862251"/>
              </a:xfrm>
            </p:grpSpPr>
            <p:grpSp>
              <p:nvGrpSpPr>
                <p:cNvPr id="64" name="Group 63"/>
                <p:cNvGrpSpPr/>
                <p:nvPr/>
              </p:nvGrpSpPr>
              <p:grpSpPr>
                <a:xfrm>
                  <a:off x="126403" y="1133129"/>
                  <a:ext cx="5662352" cy="3862251"/>
                  <a:chOff x="2490" y="1255267"/>
                  <a:chExt cx="4436848" cy="3025556"/>
                </a:xfrm>
              </p:grpSpPr>
              <p:grpSp>
                <p:nvGrpSpPr>
                  <p:cNvPr id="66" name="Group 65"/>
                  <p:cNvGrpSpPr/>
                  <p:nvPr/>
                </p:nvGrpSpPr>
                <p:grpSpPr>
                  <a:xfrm>
                    <a:off x="2490" y="1255267"/>
                    <a:ext cx="4436848" cy="3025556"/>
                    <a:chOff x="4954447" y="1217810"/>
                    <a:chExt cx="6827945" cy="4656084"/>
                  </a:xfrm>
                </p:grpSpPr>
                <p:pic>
                  <p:nvPicPr>
                    <p:cNvPr id="6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567904" y="2506218"/>
                      <a:ext cx="3175000" cy="209635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9" name="Group 68"/>
                    <p:cNvGrpSpPr/>
                    <p:nvPr/>
                  </p:nvGrpSpPr>
                  <p:grpSpPr>
                    <a:xfrm>
                      <a:off x="4954447" y="1217810"/>
                      <a:ext cx="6827945" cy="4656084"/>
                      <a:chOff x="5969459" y="1908460"/>
                      <a:chExt cx="5516543" cy="3761818"/>
                    </a:xfrm>
                  </p:grpSpPr>
                  <p:sp>
                    <p:nvSpPr>
                      <p:cNvPr id="70" name="Oval 69"/>
                      <p:cNvSpPr/>
                      <p:nvPr/>
                    </p:nvSpPr>
                    <p:spPr bwMode="auto">
                      <a:xfrm>
                        <a:off x="7110286" y="2137178"/>
                        <a:ext cx="3474720" cy="3474720"/>
                      </a:xfrm>
                      <a:prstGeom prst="ellipse">
                        <a:avLst/>
                      </a:prstGeom>
                      <a:noFill/>
                      <a:ln w="28575" cap="rnd" cmpd="sng" algn="ctr">
                        <a:solidFill>
                          <a:schemeClr val="bg1"/>
                        </a:solidFill>
                        <a:prstDash val="sysDot"/>
                        <a:headEnd type="none" w="med" len="med"/>
                        <a:tailEnd type="none" w="med" len="med"/>
                      </a:ln>
                      <a:effectLst/>
                    </p:spPr>
                    <p:txBody>
                      <a:bodyPr rot="0" spcFirstLastPara="0" vertOverflow="overflow" horzOverflow="overflow" vert="horz" wrap="square" lIns="121844" tIns="60924" rIns="60924" bIns="121844" numCol="1" spcCol="0" rtlCol="0" fromWordArt="0" anchor="b" anchorCtr="0" forceAA="0" compatLnSpc="1">
                        <a:prstTxWarp prst="textNoShape">
                          <a:avLst/>
                        </a:prstTxWarp>
                        <a:noAutofit/>
                      </a:bodyPr>
                      <a:lstStyle/>
                      <a:p>
                        <a:pPr algn="ctr" defTabSz="1217917" fontAlgn="base">
                          <a:spcBef>
                            <a:spcPct val="0"/>
                          </a:spcBef>
                          <a:spcAft>
                            <a:spcPct val="0"/>
                          </a:spcAft>
                        </a:pPr>
                        <a:endParaRPr lang="en-US" sz="1900" kern="0" spc="-124" dirty="0" err="1">
                          <a:gradFill>
                            <a:gsLst>
                              <a:gs pos="0">
                                <a:srgbClr val="FFFFFF"/>
                              </a:gs>
                              <a:gs pos="100000">
                                <a:srgbClr val="FFFFFF"/>
                              </a:gs>
                            </a:gsLst>
                            <a:lin ang="5400000" scaled="0"/>
                          </a:gradFill>
                          <a:latin typeface="Segoe Pro Light" pitchFamily="34" charset="0"/>
                          <a:ea typeface="Segoe UI" pitchFamily="34" charset="0"/>
                          <a:cs typeface="Segoe UI" pitchFamily="34" charset="0"/>
                        </a:endParaRPr>
                      </a:p>
                    </p:txBody>
                  </p:sp>
                  <p:grpSp>
                    <p:nvGrpSpPr>
                      <p:cNvPr id="71" name="Group 70"/>
                      <p:cNvGrpSpPr/>
                      <p:nvPr/>
                    </p:nvGrpSpPr>
                    <p:grpSpPr>
                      <a:xfrm>
                        <a:off x="9495822" y="4597177"/>
                        <a:ext cx="1990180" cy="1022643"/>
                        <a:chOff x="6745239" y="2836970"/>
                        <a:chExt cx="1090384" cy="560144"/>
                      </a:xfrm>
                    </p:grpSpPr>
                    <p:grpSp>
                      <p:nvGrpSpPr>
                        <p:cNvPr id="89" name="Group 48"/>
                        <p:cNvGrpSpPr/>
                        <p:nvPr/>
                      </p:nvGrpSpPr>
                      <p:grpSpPr>
                        <a:xfrm>
                          <a:off x="6745239" y="2836970"/>
                          <a:ext cx="834070" cy="549120"/>
                          <a:chOff x="9411747" y="4721559"/>
                          <a:chExt cx="899042" cy="592049"/>
                        </a:xfrm>
                      </p:grpSpPr>
                      <p:pic>
                        <p:nvPicPr>
                          <p:cNvPr id="91" name="Picture 2" descr="http://www-bgr-com.vimg.net/wp-content/uploads/2009/12/apple-logo-2.jpg"/>
                          <p:cNvPicPr>
                            <a:picLocks noChangeAspect="1" noChangeArrowheads="1"/>
                          </p:cNvPicPr>
                          <p:nvPr/>
                        </p:nvPicPr>
                        <p:blipFill>
                          <a:blip r:embed="rId4" cstate="print">
                            <a:duotone>
                              <a:srgbClr val="EB3C00">
                                <a:shade val="45000"/>
                                <a:satMod val="135000"/>
                              </a:srgbClr>
                              <a:prstClr val="white"/>
                            </a:duotone>
                            <a:extLst>
                              <a:ext uri="{28A0092B-C50C-407E-A947-70E740481C1C}">
                                <a14:useLocalDpi xmlns:a14="http://schemas.microsoft.com/office/drawing/2010/main" xmlns="" val="0"/>
                              </a:ext>
                            </a:extLst>
                          </a:blip>
                          <a:srcRect/>
                          <a:stretch>
                            <a:fillRect/>
                          </a:stretch>
                        </p:blipFill>
                        <p:spPr bwMode="auto">
                          <a:xfrm>
                            <a:off x="9940428" y="4999843"/>
                            <a:ext cx="163938" cy="215702"/>
                          </a:xfrm>
                          <a:prstGeom prst="rect">
                            <a:avLst/>
                          </a:prstGeom>
                          <a:noFill/>
                          <a:extLst>
                            <a:ext uri="{909E8E84-426E-40DD-AFC4-6F175D3DCCD1}">
                              <a14:hiddenFill xmlns:a14="http://schemas.microsoft.com/office/drawing/2010/main" xmlns="">
                                <a:solidFill>
                                  <a:srgbClr val="FFFFFF"/>
                                </a:solidFill>
                              </a14:hiddenFill>
                            </a:ext>
                          </a:extLst>
                        </p:spPr>
                      </p:pic>
                      <p:sp>
                        <p:nvSpPr>
                          <p:cNvPr id="92" name="Rectangle 49"/>
                          <p:cNvSpPr/>
                          <p:nvPr/>
                        </p:nvSpPr>
                        <p:spPr bwMode="auto">
                          <a:xfrm>
                            <a:off x="9411747" y="4721559"/>
                            <a:ext cx="899042" cy="592049"/>
                          </a:xfrm>
                          <a:prstGeom prst="rect">
                            <a:avLst/>
                          </a:pr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91416" tIns="45708" rIns="45708" bIns="91416" numCol="1" spcCol="0" rtlCol="0" fromWordArt="0" anchor="b" anchorCtr="0" forceAA="0" compatLnSpc="1">
                            <a:prstTxWarp prst="textNoShape">
                              <a:avLst/>
                            </a:prstTxWarp>
                            <a:noAutofit/>
                          </a:bodyPr>
                          <a:lstStyle/>
                          <a:p>
                            <a:pPr algn="ctr" defTabSz="1217917" fontAlgn="base">
                              <a:spcBef>
                                <a:spcPct val="0"/>
                              </a:spcBef>
                              <a:spcAft>
                                <a:spcPct val="0"/>
                              </a:spcAft>
                            </a:pPr>
                            <a:endParaRPr lang="en-US" sz="1900" kern="0" spc="-124" dirty="0" err="1">
                              <a:gradFill>
                                <a:gsLst>
                                  <a:gs pos="0">
                                    <a:srgbClr val="FFFFFF"/>
                                  </a:gs>
                                  <a:gs pos="100000">
                                    <a:srgbClr val="FFFFFF"/>
                                  </a:gs>
                                </a:gsLst>
                                <a:lin ang="5400000" scaled="0"/>
                              </a:gradFill>
                              <a:latin typeface="Segoe Pro Light" pitchFamily="34" charset="0"/>
                              <a:ea typeface="Segoe UI" pitchFamily="34" charset="0"/>
                              <a:cs typeface="Segoe UI" pitchFamily="34" charset="0"/>
                            </a:endParaRPr>
                          </a:p>
                        </p:txBody>
                      </p:sp>
                    </p:grpSp>
                    <p:sp>
                      <p:nvSpPr>
                        <p:cNvPr id="90" name="TextBox 89" hidden="1"/>
                        <p:cNvSpPr txBox="1"/>
                        <p:nvPr/>
                      </p:nvSpPr>
                      <p:spPr>
                        <a:xfrm>
                          <a:off x="7462183" y="3025368"/>
                          <a:ext cx="373440" cy="371746"/>
                        </a:xfrm>
                        <a:prstGeom prst="rect">
                          <a:avLst/>
                        </a:prstGeom>
                        <a:noFill/>
                      </p:spPr>
                      <p:txBody>
                        <a:bodyPr wrap="square" lIns="0" tIns="0" rIns="0" bIns="0" rtlCol="0">
                          <a:spAutoFit/>
                        </a:bodyPr>
                        <a:lstStyle/>
                        <a:p>
                          <a:pPr defTabSz="1218987"/>
                          <a:r>
                            <a:rPr lang="en-US" sz="1600" kern="0" spc="-124" dirty="0">
                              <a:solidFill>
                                <a:schemeClr val="tx2"/>
                              </a:solidFill>
                              <a:latin typeface="Segoe Pro Light" pitchFamily="34" charset="0"/>
                              <a:ea typeface="Segoe UI" pitchFamily="34" charset="0"/>
                              <a:cs typeface="Segoe UI" pitchFamily="34" charset="0"/>
                            </a:rPr>
                            <a:t>Katy’s</a:t>
                          </a:r>
                          <a:br>
                            <a:rPr lang="en-US" sz="1600" kern="0" spc="-124" dirty="0">
                              <a:solidFill>
                                <a:schemeClr val="tx2"/>
                              </a:solidFill>
                              <a:latin typeface="Segoe Pro Light" pitchFamily="34" charset="0"/>
                              <a:ea typeface="Segoe UI" pitchFamily="34" charset="0"/>
                              <a:cs typeface="Segoe UI" pitchFamily="34" charset="0"/>
                            </a:rPr>
                          </a:br>
                          <a:r>
                            <a:rPr lang="en-US" sz="1600" kern="0" spc="-124" dirty="0">
                              <a:solidFill>
                                <a:schemeClr val="tx2"/>
                              </a:solidFill>
                              <a:latin typeface="Segoe Pro Light" pitchFamily="34" charset="0"/>
                              <a:ea typeface="Segoe UI" pitchFamily="34" charset="0"/>
                              <a:cs typeface="Segoe UI" pitchFamily="34" charset="0"/>
                            </a:rPr>
                            <a:t>Mac</a:t>
                          </a:r>
                        </a:p>
                      </p:txBody>
                    </p:sp>
                  </p:grpSp>
                  <p:sp>
                    <p:nvSpPr>
                      <p:cNvPr id="72" name="Freeform 88"/>
                      <p:cNvSpPr>
                        <a:spLocks noEditPoints="1"/>
                      </p:cNvSpPr>
                      <p:nvPr/>
                    </p:nvSpPr>
                    <p:spPr bwMode="auto">
                      <a:xfrm>
                        <a:off x="9554191" y="4629712"/>
                        <a:ext cx="1226454" cy="1040566"/>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bg1"/>
                      </a:solidFill>
                      <a:extLst/>
                    </p:spPr>
                    <p:txBody>
                      <a:bodyPr vert="horz" wrap="square" lIns="121867" tIns="60933" rIns="121867" bIns="60933" numCol="1" anchor="t" anchorCtr="0" compatLnSpc="1">
                        <a:prstTxWarp prst="textNoShape">
                          <a:avLst/>
                        </a:prstTxWarp>
                      </a:bodyPr>
                      <a:lstStyle/>
                      <a:p>
                        <a:pPr defTabSz="1218987"/>
                        <a:endParaRPr lang="en-US" sz="1900" kern="0" dirty="0">
                          <a:solidFill>
                            <a:srgbClr val="000000"/>
                          </a:solidFill>
                          <a:latin typeface="Segoe Pro Light" pitchFamily="34" charset="0"/>
                        </a:endParaRPr>
                      </a:p>
                    </p:txBody>
                  </p:sp>
                  <p:sp>
                    <p:nvSpPr>
                      <p:cNvPr id="87" name="Rectangle 38"/>
                      <p:cNvSpPr/>
                      <p:nvPr/>
                    </p:nvSpPr>
                    <p:spPr bwMode="auto">
                      <a:xfrm>
                        <a:off x="6766902" y="4629710"/>
                        <a:ext cx="1447686" cy="1037173"/>
                      </a:xfrm>
                      <a:prstGeom prst="rect">
                        <a:avLst/>
                      </a:pr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91416" tIns="45708" rIns="45708" bIns="91416" numCol="1" spcCol="0" rtlCol="0" fromWordArt="0" anchor="b" anchorCtr="0" forceAA="0" compatLnSpc="1">
                        <a:prstTxWarp prst="textNoShape">
                          <a:avLst/>
                        </a:prstTxWarp>
                        <a:noAutofit/>
                      </a:bodyPr>
                      <a:lstStyle/>
                      <a:p>
                        <a:pPr algn="ctr" defTabSz="1217917" fontAlgn="base">
                          <a:spcBef>
                            <a:spcPct val="0"/>
                          </a:spcBef>
                          <a:spcAft>
                            <a:spcPct val="0"/>
                          </a:spcAft>
                        </a:pPr>
                        <a:endParaRPr lang="en-US" sz="1900" kern="0" spc="-124" dirty="0" err="1">
                          <a:gradFill>
                            <a:gsLst>
                              <a:gs pos="0">
                                <a:srgbClr val="FFFFFF"/>
                              </a:gs>
                              <a:gs pos="100000">
                                <a:srgbClr val="FFFFFF"/>
                              </a:gs>
                            </a:gsLst>
                            <a:lin ang="5400000" scaled="0"/>
                          </a:gradFill>
                          <a:latin typeface="Segoe Pro Light" pitchFamily="34" charset="0"/>
                          <a:ea typeface="Segoe UI" pitchFamily="34" charset="0"/>
                          <a:cs typeface="Segoe UI" pitchFamily="34" charset="0"/>
                        </a:endParaRPr>
                      </a:p>
                    </p:txBody>
                  </p:sp>
                  <p:sp>
                    <p:nvSpPr>
                      <p:cNvPr id="75" name="TextBox 74" hidden="1"/>
                      <p:cNvSpPr txBox="1"/>
                      <p:nvPr/>
                    </p:nvSpPr>
                    <p:spPr>
                      <a:xfrm>
                        <a:off x="6143173" y="4926201"/>
                        <a:ext cx="709481" cy="678688"/>
                      </a:xfrm>
                      <a:prstGeom prst="rect">
                        <a:avLst/>
                      </a:prstGeom>
                      <a:noFill/>
                    </p:spPr>
                    <p:txBody>
                      <a:bodyPr wrap="square" lIns="0" tIns="0" rIns="0" bIns="0" rtlCol="0">
                        <a:spAutoFit/>
                      </a:bodyPr>
                      <a:lstStyle/>
                      <a:p>
                        <a:pPr algn="r" defTabSz="1218987"/>
                        <a:r>
                          <a:rPr lang="en-US" sz="1600" kern="0" spc="-124" dirty="0">
                            <a:solidFill>
                              <a:schemeClr val="tx2"/>
                            </a:solidFill>
                            <a:latin typeface="Segoe Pro Light" pitchFamily="34" charset="0"/>
                            <a:ea typeface="Segoe UI" pitchFamily="34" charset="0"/>
                            <a:cs typeface="Segoe UI" pitchFamily="34" charset="0"/>
                          </a:rPr>
                          <a:t>Katy’s </a:t>
                        </a:r>
                        <a:br>
                          <a:rPr lang="en-US" sz="1600" kern="0" spc="-124" dirty="0">
                            <a:solidFill>
                              <a:schemeClr val="tx2"/>
                            </a:solidFill>
                            <a:latin typeface="Segoe Pro Light" pitchFamily="34" charset="0"/>
                            <a:ea typeface="Segoe UI" pitchFamily="34" charset="0"/>
                            <a:cs typeface="Segoe UI" pitchFamily="34" charset="0"/>
                          </a:rPr>
                        </a:br>
                        <a:r>
                          <a:rPr lang="en-US" sz="1600" kern="0" spc="-124" dirty="0">
                            <a:solidFill>
                              <a:schemeClr val="tx2"/>
                            </a:solidFill>
                            <a:latin typeface="Segoe Pro Light" pitchFamily="34" charset="0"/>
                            <a:ea typeface="Segoe UI" pitchFamily="34" charset="0"/>
                            <a:cs typeface="Segoe UI" pitchFamily="34" charset="0"/>
                          </a:rPr>
                          <a:t>PC</a:t>
                        </a:r>
                      </a:p>
                    </p:txBody>
                  </p:sp>
                  <p:grpSp>
                    <p:nvGrpSpPr>
                      <p:cNvPr id="76" name="Group 75"/>
                      <p:cNvGrpSpPr/>
                      <p:nvPr/>
                    </p:nvGrpSpPr>
                    <p:grpSpPr>
                      <a:xfrm>
                        <a:off x="5969459" y="1986740"/>
                        <a:ext cx="2013517" cy="1199519"/>
                        <a:chOff x="3907920" y="1608908"/>
                        <a:chExt cx="1103173" cy="657026"/>
                      </a:xfrm>
                    </p:grpSpPr>
                    <p:sp>
                      <p:nvSpPr>
                        <p:cNvPr id="84" name="Rectangle 67"/>
                        <p:cNvSpPr/>
                        <p:nvPr/>
                      </p:nvSpPr>
                      <p:spPr bwMode="auto">
                        <a:xfrm>
                          <a:off x="4475131" y="1608908"/>
                          <a:ext cx="535962" cy="657026"/>
                        </a:xfrm>
                        <a:prstGeom prst="rect">
                          <a:avLst/>
                        </a:pr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121862" tIns="60931" rIns="60931" bIns="121862" numCol="1" spcCol="0" rtlCol="0" fromWordArt="0" anchor="b" anchorCtr="0" forceAA="0" compatLnSpc="1">
                          <a:prstTxWarp prst="textNoShape">
                            <a:avLst/>
                          </a:prstTxWarp>
                          <a:noAutofit/>
                        </a:bodyPr>
                        <a:lstStyle/>
                        <a:p>
                          <a:pPr algn="ctr" defTabSz="1217917" fontAlgn="base">
                            <a:spcBef>
                              <a:spcPct val="0"/>
                            </a:spcBef>
                            <a:spcAft>
                              <a:spcPct val="0"/>
                            </a:spcAft>
                          </a:pPr>
                          <a:endParaRPr lang="en-US" sz="1900" kern="0" spc="-124" dirty="0" err="1">
                            <a:gradFill>
                              <a:gsLst>
                                <a:gs pos="0">
                                  <a:srgbClr val="FFFFFF"/>
                                </a:gs>
                                <a:gs pos="100000">
                                  <a:srgbClr val="FFFFFF"/>
                                </a:gs>
                              </a:gsLst>
                              <a:lin ang="5400000" scaled="0"/>
                            </a:gradFill>
                            <a:latin typeface="Segoe Pro Light" pitchFamily="34" charset="0"/>
                            <a:ea typeface="Segoe UI" pitchFamily="34" charset="0"/>
                            <a:cs typeface="Segoe UI" pitchFamily="34" charset="0"/>
                          </a:endParaRPr>
                        </a:p>
                      </p:txBody>
                    </p:sp>
                    <p:sp>
                      <p:nvSpPr>
                        <p:cNvPr id="86" name="TextBox 85" hidden="1"/>
                        <p:cNvSpPr txBox="1"/>
                        <p:nvPr/>
                      </p:nvSpPr>
                      <p:spPr>
                        <a:xfrm>
                          <a:off x="3907920" y="1608908"/>
                          <a:ext cx="592387" cy="371745"/>
                        </a:xfrm>
                        <a:prstGeom prst="rect">
                          <a:avLst/>
                        </a:prstGeom>
                        <a:noFill/>
                      </p:spPr>
                      <p:txBody>
                        <a:bodyPr wrap="square" lIns="0" tIns="0" rIns="0" bIns="0" rtlCol="0">
                          <a:spAutoFit/>
                        </a:bodyPr>
                        <a:lstStyle/>
                        <a:p>
                          <a:pPr algn="r" defTabSz="1218987"/>
                          <a:r>
                            <a:rPr lang="en-US" sz="1600" kern="0" spc="-124" dirty="0">
                              <a:solidFill>
                                <a:schemeClr val="tx2"/>
                              </a:solidFill>
                              <a:latin typeface="Segoe Pro Light" pitchFamily="34" charset="0"/>
                              <a:ea typeface="Segoe UI" pitchFamily="34" charset="0"/>
                              <a:cs typeface="Segoe UI" pitchFamily="34" charset="0"/>
                            </a:rPr>
                            <a:t>Katy’s </a:t>
                          </a:r>
                          <a:br>
                            <a:rPr lang="en-US" sz="1600" kern="0" spc="-124" dirty="0">
                              <a:solidFill>
                                <a:schemeClr val="tx2"/>
                              </a:solidFill>
                              <a:latin typeface="Segoe Pro Light" pitchFamily="34" charset="0"/>
                              <a:ea typeface="Segoe UI" pitchFamily="34" charset="0"/>
                              <a:cs typeface="Segoe UI" pitchFamily="34" charset="0"/>
                            </a:rPr>
                          </a:br>
                          <a:r>
                            <a:rPr lang="en-US" sz="1600" kern="0" spc="-124" dirty="0">
                              <a:solidFill>
                                <a:schemeClr val="tx2"/>
                              </a:solidFill>
                              <a:latin typeface="Segoe Pro Light" pitchFamily="34" charset="0"/>
                              <a:ea typeface="Segoe UI" pitchFamily="34" charset="0"/>
                              <a:cs typeface="Segoe UI" pitchFamily="34" charset="0"/>
                            </a:rPr>
                            <a:t>Tablet</a:t>
                          </a:r>
                        </a:p>
                      </p:txBody>
                    </p:sp>
                  </p:grpSp>
                  <p:sp>
                    <p:nvSpPr>
                      <p:cNvPr id="77" name="Freeform 107"/>
                      <p:cNvSpPr>
                        <a:spLocks noEditPoints="1"/>
                      </p:cNvSpPr>
                      <p:nvPr/>
                    </p:nvSpPr>
                    <p:spPr bwMode="auto">
                      <a:xfrm rot="5400000">
                        <a:off x="6949885" y="2149204"/>
                        <a:ext cx="1140673" cy="815196"/>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chemeClr val="bg1"/>
                      </a:solidFill>
                      <a:extLst/>
                    </p:spPr>
                    <p:txBody>
                      <a:bodyPr vert="horz" wrap="square" lIns="121899" tIns="60949" rIns="121899" bIns="60949" numCol="1" anchor="t" anchorCtr="0" compatLnSpc="1">
                        <a:prstTxWarp prst="textNoShape">
                          <a:avLst/>
                        </a:prstTxWarp>
                      </a:bodyPr>
                      <a:lstStyle/>
                      <a:p>
                        <a:pPr defTabSz="1218987">
                          <a:defRPr/>
                        </a:pPr>
                        <a:endParaRPr lang="en-US" kern="0" dirty="0">
                          <a:solidFill>
                            <a:sysClr val="windowText" lastClr="000000"/>
                          </a:solidFill>
                          <a:latin typeface="Segoe Pro Light" pitchFamily="34" charset="0"/>
                        </a:endParaRPr>
                      </a:p>
                    </p:txBody>
                  </p:sp>
                  <p:grpSp>
                    <p:nvGrpSpPr>
                      <p:cNvPr id="78" name="Group 81"/>
                      <p:cNvGrpSpPr/>
                      <p:nvPr/>
                    </p:nvGrpSpPr>
                    <p:grpSpPr>
                      <a:xfrm>
                        <a:off x="9703464" y="1908460"/>
                        <a:ext cx="740081" cy="1091719"/>
                        <a:chOff x="9936322" y="3384395"/>
                        <a:chExt cx="520137" cy="798345"/>
                      </a:xfrm>
                    </p:grpSpPr>
                    <p:sp>
                      <p:nvSpPr>
                        <p:cNvPr id="81" name="Rectangle 85"/>
                        <p:cNvSpPr/>
                        <p:nvPr/>
                      </p:nvSpPr>
                      <p:spPr bwMode="auto">
                        <a:xfrm>
                          <a:off x="9936322" y="3384395"/>
                          <a:ext cx="520137" cy="798345"/>
                        </a:xfrm>
                        <a:prstGeom prst="rect">
                          <a:avLst/>
                        </a:pr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91416" tIns="45708" rIns="45708" bIns="91416" numCol="1" spcCol="0" rtlCol="0" fromWordArt="0" anchor="b" anchorCtr="0" forceAA="0" compatLnSpc="1">
                          <a:prstTxWarp prst="textNoShape">
                            <a:avLst/>
                          </a:prstTxWarp>
                          <a:noAutofit/>
                        </a:bodyPr>
                        <a:lstStyle/>
                        <a:p>
                          <a:pPr algn="ctr" defTabSz="1217917" fontAlgn="base">
                            <a:spcBef>
                              <a:spcPct val="0"/>
                            </a:spcBef>
                            <a:spcAft>
                              <a:spcPct val="0"/>
                            </a:spcAft>
                          </a:pPr>
                          <a:endParaRPr lang="en-US" sz="1900" kern="0" spc="-124" dirty="0" err="1">
                            <a:gradFill>
                              <a:gsLst>
                                <a:gs pos="0">
                                  <a:srgbClr val="FFFFFF"/>
                                </a:gs>
                                <a:gs pos="100000">
                                  <a:srgbClr val="FFFFFF"/>
                                </a:gs>
                              </a:gsLst>
                              <a:lin ang="5400000" scaled="0"/>
                            </a:gradFill>
                            <a:latin typeface="Segoe Pro Light" pitchFamily="34" charset="0"/>
                            <a:ea typeface="Segoe UI" pitchFamily="34" charset="0"/>
                            <a:cs typeface="Segoe UI" pitchFamily="34" charset="0"/>
                          </a:endParaRPr>
                        </a:p>
                      </p:txBody>
                    </p:sp>
                    <p:sp>
                      <p:nvSpPr>
                        <p:cNvPr id="82" name="Freeform 71"/>
                        <p:cNvSpPr>
                          <a:spLocks noEditPoints="1"/>
                        </p:cNvSpPr>
                        <p:nvPr/>
                      </p:nvSpPr>
                      <p:spPr bwMode="auto">
                        <a:xfrm>
                          <a:off x="9997796" y="3510721"/>
                          <a:ext cx="351980" cy="645669"/>
                        </a:xfrm>
                        <a:custGeom>
                          <a:avLst/>
                          <a:gdLst/>
                          <a:ahLst/>
                          <a:cxnLst>
                            <a:cxn ang="0">
                              <a:pos x="192" y="0"/>
                            </a:cxn>
                            <a:cxn ang="0">
                              <a:pos x="8" y="0"/>
                            </a:cxn>
                            <a:cxn ang="0">
                              <a:pos x="0" y="8"/>
                            </a:cxn>
                            <a:cxn ang="0">
                              <a:pos x="0" y="299"/>
                            </a:cxn>
                            <a:cxn ang="0">
                              <a:pos x="8" y="307"/>
                            </a:cxn>
                            <a:cxn ang="0">
                              <a:pos x="192" y="307"/>
                            </a:cxn>
                            <a:cxn ang="0">
                              <a:pos x="200" y="299"/>
                            </a:cxn>
                            <a:cxn ang="0">
                              <a:pos x="200" y="8"/>
                            </a:cxn>
                            <a:cxn ang="0">
                              <a:pos x="192" y="0"/>
                            </a:cxn>
                            <a:cxn ang="0">
                              <a:pos x="102" y="297"/>
                            </a:cxn>
                            <a:cxn ang="0">
                              <a:pos x="85" y="279"/>
                            </a:cxn>
                            <a:cxn ang="0">
                              <a:pos x="102" y="262"/>
                            </a:cxn>
                            <a:cxn ang="0">
                              <a:pos x="120" y="279"/>
                            </a:cxn>
                            <a:cxn ang="0">
                              <a:pos x="102" y="297"/>
                            </a:cxn>
                            <a:cxn ang="0">
                              <a:pos x="178" y="245"/>
                            </a:cxn>
                            <a:cxn ang="0">
                              <a:pos x="169" y="254"/>
                            </a:cxn>
                            <a:cxn ang="0">
                              <a:pos x="30" y="254"/>
                            </a:cxn>
                            <a:cxn ang="0">
                              <a:pos x="22" y="245"/>
                            </a:cxn>
                            <a:cxn ang="0">
                              <a:pos x="22" y="29"/>
                            </a:cxn>
                            <a:cxn ang="0">
                              <a:pos x="30" y="20"/>
                            </a:cxn>
                            <a:cxn ang="0">
                              <a:pos x="169" y="20"/>
                            </a:cxn>
                            <a:cxn ang="0">
                              <a:pos x="178" y="29"/>
                            </a:cxn>
                            <a:cxn ang="0">
                              <a:pos x="178" y="245"/>
                            </a:cxn>
                          </a:cxnLst>
                          <a:rect l="0" t="0" r="r" b="b"/>
                          <a:pathLst>
                            <a:path w="200" h="307">
                              <a:moveTo>
                                <a:pt x="192" y="0"/>
                              </a:moveTo>
                              <a:cubicBezTo>
                                <a:pt x="8" y="0"/>
                                <a:pt x="8" y="0"/>
                                <a:pt x="8" y="0"/>
                              </a:cubicBezTo>
                              <a:cubicBezTo>
                                <a:pt x="4" y="0"/>
                                <a:pt x="0" y="3"/>
                                <a:pt x="0" y="8"/>
                              </a:cubicBezTo>
                              <a:cubicBezTo>
                                <a:pt x="0" y="299"/>
                                <a:pt x="0" y="299"/>
                                <a:pt x="0" y="299"/>
                              </a:cubicBezTo>
                              <a:cubicBezTo>
                                <a:pt x="0" y="304"/>
                                <a:pt x="4" y="307"/>
                                <a:pt x="8" y="307"/>
                              </a:cubicBezTo>
                              <a:cubicBezTo>
                                <a:pt x="192" y="307"/>
                                <a:pt x="192" y="307"/>
                                <a:pt x="192" y="307"/>
                              </a:cubicBezTo>
                              <a:cubicBezTo>
                                <a:pt x="197" y="307"/>
                                <a:pt x="200" y="304"/>
                                <a:pt x="200" y="299"/>
                              </a:cubicBezTo>
                              <a:cubicBezTo>
                                <a:pt x="200" y="8"/>
                                <a:pt x="200" y="8"/>
                                <a:pt x="200" y="8"/>
                              </a:cubicBezTo>
                              <a:cubicBezTo>
                                <a:pt x="200" y="3"/>
                                <a:pt x="197" y="0"/>
                                <a:pt x="192" y="0"/>
                              </a:cubicBezTo>
                              <a:close/>
                              <a:moveTo>
                                <a:pt x="102" y="297"/>
                              </a:moveTo>
                              <a:cubicBezTo>
                                <a:pt x="92" y="297"/>
                                <a:pt x="85" y="289"/>
                                <a:pt x="85" y="279"/>
                              </a:cubicBezTo>
                              <a:cubicBezTo>
                                <a:pt x="85" y="270"/>
                                <a:pt x="92" y="262"/>
                                <a:pt x="102" y="262"/>
                              </a:cubicBezTo>
                              <a:cubicBezTo>
                                <a:pt x="112" y="262"/>
                                <a:pt x="120" y="270"/>
                                <a:pt x="120" y="279"/>
                              </a:cubicBezTo>
                              <a:cubicBezTo>
                                <a:pt x="120" y="289"/>
                                <a:pt x="112" y="297"/>
                                <a:pt x="102" y="297"/>
                              </a:cubicBezTo>
                              <a:close/>
                              <a:moveTo>
                                <a:pt x="178" y="245"/>
                              </a:moveTo>
                              <a:cubicBezTo>
                                <a:pt x="178" y="250"/>
                                <a:pt x="174" y="254"/>
                                <a:pt x="169" y="254"/>
                              </a:cubicBezTo>
                              <a:cubicBezTo>
                                <a:pt x="30" y="254"/>
                                <a:pt x="30" y="254"/>
                                <a:pt x="30" y="254"/>
                              </a:cubicBezTo>
                              <a:cubicBezTo>
                                <a:pt x="26" y="254"/>
                                <a:pt x="22" y="250"/>
                                <a:pt x="22" y="245"/>
                              </a:cubicBezTo>
                              <a:cubicBezTo>
                                <a:pt x="22" y="29"/>
                                <a:pt x="22" y="29"/>
                                <a:pt x="22" y="29"/>
                              </a:cubicBezTo>
                              <a:cubicBezTo>
                                <a:pt x="22" y="24"/>
                                <a:pt x="26" y="20"/>
                                <a:pt x="30" y="20"/>
                              </a:cubicBezTo>
                              <a:cubicBezTo>
                                <a:pt x="169" y="20"/>
                                <a:pt x="169" y="20"/>
                                <a:pt x="169" y="20"/>
                              </a:cubicBezTo>
                              <a:cubicBezTo>
                                <a:pt x="174" y="20"/>
                                <a:pt x="178" y="24"/>
                                <a:pt x="178" y="29"/>
                              </a:cubicBezTo>
                              <a:lnTo>
                                <a:pt x="178" y="245"/>
                              </a:lnTo>
                              <a:close/>
                            </a:path>
                          </a:pathLst>
                        </a:custGeom>
                        <a:solidFill>
                          <a:schemeClr val="bg1"/>
                        </a:solidFill>
                        <a:extLst/>
                      </p:spPr>
                      <p:txBody>
                        <a:bodyPr vert="horz" wrap="square" lIns="91416" tIns="45708" rIns="91416" bIns="45708" numCol="1" anchor="t" anchorCtr="0" compatLnSpc="1">
                          <a:prstTxWarp prst="textNoShape">
                            <a:avLst/>
                          </a:prstTxWarp>
                        </a:bodyPr>
                        <a:lstStyle/>
                        <a:p>
                          <a:pPr defTabSz="1218269"/>
                          <a:endParaRPr lang="en-US" sz="1900" kern="0" spc="-124" dirty="0">
                            <a:solidFill>
                              <a:srgbClr val="FFFFFF"/>
                            </a:solidFill>
                            <a:latin typeface="Segoe Pro Light" pitchFamily="34" charset="0"/>
                          </a:endParaRPr>
                        </a:p>
                      </p:txBody>
                    </p:sp>
                  </p:grpSp>
                  <p:pic>
                    <p:nvPicPr>
                      <p:cNvPr id="7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432367" y="5181089"/>
                        <a:ext cx="310233" cy="310233"/>
                      </a:xfrm>
                      <a:prstGeom prst="rect">
                        <a:avLst/>
                      </a:prstGeom>
                      <a:noFill/>
                      <a:extLst>
                        <a:ext uri="{909E8E84-426E-40DD-AFC4-6F175D3DCCD1}">
                          <a14:hiddenFill xmlns:a14="http://schemas.microsoft.com/office/drawing/2010/main" xmlns="">
                            <a:solidFill>
                              <a:srgbClr val="FFFFFF"/>
                            </a:solidFill>
                          </a14:hiddenFill>
                        </a:ext>
                      </a:extLst>
                    </p:spPr>
                  </p:pic>
                  <p:sp>
                    <p:nvSpPr>
                      <p:cNvPr id="80" name="TextBox 79" hidden="1"/>
                      <p:cNvSpPr txBox="1"/>
                      <p:nvPr/>
                    </p:nvSpPr>
                    <p:spPr>
                      <a:xfrm>
                        <a:off x="10323970" y="2095418"/>
                        <a:ext cx="1100448" cy="1018031"/>
                      </a:xfrm>
                      <a:prstGeom prst="rect">
                        <a:avLst/>
                      </a:prstGeom>
                      <a:noFill/>
                    </p:spPr>
                    <p:txBody>
                      <a:bodyPr wrap="square" lIns="0" tIns="0" rIns="0" bIns="0" rtlCol="0">
                        <a:spAutoFit/>
                      </a:bodyPr>
                      <a:lstStyle/>
                      <a:p>
                        <a:pPr defTabSz="1218987"/>
                        <a:r>
                          <a:rPr lang="en-US" sz="1600" kern="0" spc="-124" dirty="0">
                            <a:solidFill>
                              <a:schemeClr val="tx2"/>
                            </a:solidFill>
                            <a:latin typeface="Segoe Pro Light" pitchFamily="34" charset="0"/>
                            <a:ea typeface="Segoe UI" pitchFamily="34" charset="0"/>
                            <a:cs typeface="Segoe UI" pitchFamily="34" charset="0"/>
                          </a:rPr>
                          <a:t>Katy’s</a:t>
                        </a:r>
                        <a:br>
                          <a:rPr lang="en-US" sz="1600" kern="0" spc="-124" dirty="0">
                            <a:solidFill>
                              <a:schemeClr val="tx2"/>
                            </a:solidFill>
                            <a:latin typeface="Segoe Pro Light" pitchFamily="34" charset="0"/>
                            <a:ea typeface="Segoe UI" pitchFamily="34" charset="0"/>
                            <a:cs typeface="Segoe UI" pitchFamily="34" charset="0"/>
                          </a:rPr>
                        </a:br>
                        <a:r>
                          <a:rPr lang="en-US" sz="1600" kern="0" spc="-124" dirty="0">
                            <a:solidFill>
                              <a:schemeClr val="tx2"/>
                            </a:solidFill>
                            <a:latin typeface="Segoe Pro Light" pitchFamily="34" charset="0"/>
                            <a:ea typeface="Segoe UI" pitchFamily="34" charset="0"/>
                            <a:cs typeface="Segoe UI" pitchFamily="34" charset="0"/>
                          </a:rPr>
                          <a:t>Smartphone</a:t>
                        </a:r>
                      </a:p>
                    </p:txBody>
                  </p:sp>
                </p:grpSp>
              </p:grpSp>
              <p:sp>
                <p:nvSpPr>
                  <p:cNvPr id="67" name="TextBox 66"/>
                  <p:cNvSpPr txBox="1"/>
                  <p:nvPr/>
                </p:nvSpPr>
                <p:spPr>
                  <a:xfrm>
                    <a:off x="2735588" y="2824878"/>
                    <a:ext cx="769586" cy="409391"/>
                  </a:xfrm>
                  <a:prstGeom prst="rect">
                    <a:avLst/>
                  </a:prstGeom>
                  <a:noFill/>
                </p:spPr>
                <p:txBody>
                  <a:bodyPr wrap="none" lIns="0" tIns="0" rIns="0" bIns="0" rtlCol="0">
                    <a:spAutoFit/>
                  </a:bodyPr>
                  <a:lstStyle/>
                  <a:p>
                    <a:pPr defTabSz="914249"/>
                    <a:r>
                      <a:rPr lang="cs-CZ" sz="2400" dirty="0">
                        <a:solidFill>
                          <a:schemeClr val="bg1"/>
                        </a:solidFill>
                        <a:latin typeface="Segoe UI Light" panose="020B0502040204020203" pitchFamily="34" charset="0"/>
                      </a:rPr>
                      <a:t>Katka</a:t>
                    </a:r>
                    <a:endParaRPr lang="en-US" sz="2400" dirty="0">
                      <a:solidFill>
                        <a:schemeClr val="bg1"/>
                      </a:solidFill>
                      <a:latin typeface="Segoe UI Light" panose="020B0502040204020203" pitchFamily="34" charset="0"/>
                    </a:endParaRPr>
                  </a:p>
                </p:txBody>
              </p:sp>
            </p:grpSp>
            <p:pic>
              <p:nvPicPr>
                <p:cNvPr id="65" name="Picture 2" descr="C:\Users\user\Pictures\Work pics and images\Media Bank downloads\Pics\2012\MSC12_Nicole_001.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a:stretch/>
              </p:blipFill>
              <p:spPr bwMode="auto">
                <a:xfrm>
                  <a:off x="2578414" y="2665420"/>
                  <a:ext cx="1035996" cy="1043831"/>
                </a:xfrm>
                <a:prstGeom prst="ellipse">
                  <a:avLst/>
                </a:prstGeom>
                <a:noFill/>
                <a:extLst>
                  <a:ext uri="{909E8E84-426E-40DD-AFC4-6F175D3DCCD1}">
                    <a14:hiddenFill xmlns:a14="http://schemas.microsoft.com/office/drawing/2010/main" xmlns="">
                      <a:solidFill>
                        <a:srgbClr val="FFFFFF"/>
                      </a:solidFill>
                    </a14:hiddenFill>
                  </a:ext>
                </a:extLst>
              </p:spPr>
            </p:pic>
          </p:grpSp>
          <p:pic>
            <p:nvPicPr>
              <p:cNvPr id="59" name="Picture 58"/>
              <p:cNvPicPr>
                <a:picLocks noChangeAspect="1"/>
              </p:cNvPicPr>
              <p:nvPr/>
            </p:nvPicPr>
            <p:blipFill rotWithShape="1">
              <a:blip r:embed="rId7" cstate="print">
                <a:extLst>
                  <a:ext uri="{28A0092B-C50C-407E-A947-70E740481C1C}">
                    <a14:useLocalDpi xmlns:a14="http://schemas.microsoft.com/office/drawing/2010/main" xmlns="" val="0"/>
                  </a:ext>
                </a:extLst>
              </a:blip>
              <a:srcRect/>
              <a:stretch/>
            </p:blipFill>
            <p:spPr>
              <a:xfrm>
                <a:off x="1875409" y="1873209"/>
                <a:ext cx="483811" cy="203454"/>
              </a:xfrm>
              <a:prstGeom prst="rect">
                <a:avLst/>
              </a:prstGeom>
            </p:spPr>
          </p:pic>
          <p:pic>
            <p:nvPicPr>
              <p:cNvPr id="60" name="Picture 59"/>
              <p:cNvPicPr>
                <a:picLocks noChangeAspect="1"/>
              </p:cNvPicPr>
              <p:nvPr/>
            </p:nvPicPr>
            <p:blipFill rotWithShape="1">
              <a:blip r:embed="rId8" cstate="print">
                <a:extLst>
                  <a:ext uri="{28A0092B-C50C-407E-A947-70E740481C1C}">
                    <a14:useLocalDpi xmlns:a14="http://schemas.microsoft.com/office/drawing/2010/main" xmlns="" val="0"/>
                  </a:ext>
                </a:extLst>
              </a:blip>
              <a:srcRect/>
              <a:stretch/>
            </p:blipFill>
            <p:spPr>
              <a:xfrm>
                <a:off x="3837159" y="1919666"/>
                <a:ext cx="221793" cy="93269"/>
              </a:xfrm>
              <a:prstGeom prst="rect">
                <a:avLst/>
              </a:prstGeom>
            </p:spPr>
          </p:pic>
          <p:pic>
            <p:nvPicPr>
              <p:cNvPr id="61" name="Picture 60"/>
              <p:cNvPicPr>
                <a:picLocks noChangeAspect="1"/>
              </p:cNvPicPr>
              <p:nvPr/>
            </p:nvPicPr>
            <p:blipFill rotWithShape="1">
              <a:blip r:embed="rId9" cstate="print">
                <a:extLst>
                  <a:ext uri="{28A0092B-C50C-407E-A947-70E740481C1C}">
                    <a14:useLocalDpi xmlns:a14="http://schemas.microsoft.com/office/drawing/2010/main" xmlns="" val="0"/>
                  </a:ext>
                </a:extLst>
              </a:blip>
              <a:srcRect/>
              <a:stretch/>
            </p:blipFill>
            <p:spPr>
              <a:xfrm>
                <a:off x="3666906" y="3782703"/>
                <a:ext cx="686993" cy="288897"/>
              </a:xfrm>
              <a:prstGeom prst="rect">
                <a:avLst/>
              </a:prstGeom>
            </p:spPr>
          </p:pic>
          <p:pic>
            <p:nvPicPr>
              <p:cNvPr id="62" name="Picture 61"/>
              <p:cNvPicPr>
                <a:picLocks noChangeAspect="1"/>
              </p:cNvPicPr>
              <p:nvPr/>
            </p:nvPicPr>
            <p:blipFill rotWithShape="1">
              <a:blip r:embed="rId9" cstate="print">
                <a:extLst>
                  <a:ext uri="{28A0092B-C50C-407E-A947-70E740481C1C}">
                    <a14:useLocalDpi xmlns:a14="http://schemas.microsoft.com/office/drawing/2010/main" xmlns="" val="0"/>
                  </a:ext>
                </a:extLst>
              </a:blip>
              <a:srcRect/>
              <a:stretch/>
            </p:blipFill>
            <p:spPr>
              <a:xfrm>
                <a:off x="1716551" y="3749558"/>
                <a:ext cx="686993" cy="288897"/>
              </a:xfrm>
              <a:prstGeom prst="rect">
                <a:avLst/>
              </a:prstGeom>
            </p:spPr>
          </p:pic>
        </p:grpSp>
        <p:sp>
          <p:nvSpPr>
            <p:cNvPr id="56" name="Rectangle 55"/>
            <p:cNvSpPr/>
            <p:nvPr/>
          </p:nvSpPr>
          <p:spPr>
            <a:xfrm>
              <a:off x="6395574" y="4768775"/>
              <a:ext cx="3046413" cy="1184940"/>
            </a:xfrm>
            <a:prstGeom prst="rect">
              <a:avLst/>
            </a:prstGeom>
          </p:spPr>
          <p:txBody>
            <a:bodyPr>
              <a:spAutoFit/>
            </a:bodyPr>
            <a:lstStyle/>
            <a:p>
              <a:pPr defTabSz="913909" fontAlgn="base">
                <a:spcBef>
                  <a:spcPct val="0"/>
                </a:spcBef>
                <a:spcAft>
                  <a:spcPts val="600"/>
                </a:spcAft>
                <a:defRPr/>
              </a:pPr>
              <a:r>
                <a:rPr lang="en-US" sz="1400" kern="0" spc="-51" dirty="0">
                  <a:solidFill>
                    <a:schemeClr val="accent1"/>
                  </a:solidFill>
                  <a:ea typeface="Segoe UI" pitchFamily="34" charset="0"/>
                  <a:cs typeface="Segoe UI" pitchFamily="34" charset="0"/>
                </a:rPr>
                <a:t>Office 365 </a:t>
              </a:r>
              <a:r>
                <a:rPr lang="cs-CZ" sz="1400" kern="0" spc="-51" dirty="0">
                  <a:solidFill>
                    <a:schemeClr val="accent1"/>
                  </a:solidFill>
                  <a:ea typeface="Segoe UI" pitchFamily="34" charset="0"/>
                  <a:cs typeface="Segoe UI" pitchFamily="34" charset="0"/>
                </a:rPr>
                <a:t>pro domácnosti</a:t>
              </a:r>
              <a:r>
                <a:rPr lang="en-US" sz="1400" kern="0" spc="-51" dirty="0">
                  <a:solidFill>
                    <a:schemeClr val="accent1"/>
                  </a:solidFill>
                  <a:ea typeface="Segoe UI" pitchFamily="34" charset="0"/>
                  <a:cs typeface="Segoe UI" pitchFamily="34" charset="0"/>
                </a:rPr>
                <a:t>*</a:t>
              </a:r>
            </a:p>
            <a:p>
              <a:pPr defTabSz="913909" fontAlgn="base">
                <a:spcBef>
                  <a:spcPct val="0"/>
                </a:spcBef>
                <a:spcAft>
                  <a:spcPts val="600"/>
                </a:spcAft>
                <a:defRPr/>
              </a:pPr>
              <a:r>
                <a:rPr lang="en-US" sz="1400" kern="0" spc="-51" dirty="0">
                  <a:solidFill>
                    <a:schemeClr val="accent1"/>
                  </a:solidFill>
                  <a:ea typeface="Segoe UI" pitchFamily="34" charset="0"/>
                  <a:cs typeface="Segoe UI" pitchFamily="34" charset="0"/>
                </a:rPr>
                <a:t>Office 365 </a:t>
              </a:r>
              <a:r>
                <a:rPr lang="cs-CZ" sz="1400" kern="0" spc="-51" dirty="0">
                  <a:solidFill>
                    <a:schemeClr val="accent1"/>
                  </a:solidFill>
                  <a:ea typeface="Segoe UI" pitchFamily="34" charset="0"/>
                  <a:cs typeface="Segoe UI" pitchFamily="34" charset="0"/>
                </a:rPr>
                <a:t>pro vysokoškoláky</a:t>
              </a:r>
              <a:r>
                <a:rPr lang="en-US" sz="1400" kern="0" spc="-51" dirty="0">
                  <a:solidFill>
                    <a:schemeClr val="accent1"/>
                  </a:solidFill>
                  <a:ea typeface="Segoe UI" pitchFamily="34" charset="0"/>
                  <a:cs typeface="Segoe UI" pitchFamily="34" charset="0"/>
                </a:rPr>
                <a:t>*</a:t>
              </a:r>
            </a:p>
            <a:p>
              <a:pPr defTabSz="913909" fontAlgn="base">
                <a:spcBef>
                  <a:spcPct val="0"/>
                </a:spcBef>
                <a:spcAft>
                  <a:spcPts val="600"/>
                </a:spcAft>
                <a:defRPr/>
              </a:pPr>
              <a:r>
                <a:rPr lang="en-US" sz="1400" kern="0" spc="-51" dirty="0">
                  <a:solidFill>
                    <a:schemeClr val="accent1"/>
                  </a:solidFill>
                  <a:ea typeface="Segoe UI" pitchFamily="34" charset="0"/>
                  <a:cs typeface="Segoe UI" pitchFamily="34" charset="0"/>
                </a:rPr>
                <a:t>Office 365 Small Business </a:t>
              </a:r>
              <a:r>
                <a:rPr lang="en-US" sz="1400" kern="0" spc="-51" dirty="0" smtClean="0">
                  <a:solidFill>
                    <a:schemeClr val="accent1"/>
                  </a:solidFill>
                  <a:ea typeface="Segoe UI" pitchFamily="34" charset="0"/>
                  <a:cs typeface="Segoe UI" pitchFamily="34" charset="0"/>
                </a:rPr>
                <a:t>Premium</a:t>
              </a:r>
              <a:endParaRPr lang="cs-CZ" sz="1400" kern="0" spc="-51" dirty="0" smtClean="0">
                <a:solidFill>
                  <a:schemeClr val="accent1"/>
                </a:solidFill>
                <a:ea typeface="Segoe UI" pitchFamily="34" charset="0"/>
                <a:cs typeface="Segoe UI" pitchFamily="34" charset="0"/>
              </a:endParaRPr>
            </a:p>
            <a:p>
              <a:pPr defTabSz="913909" fontAlgn="base">
                <a:spcBef>
                  <a:spcPct val="0"/>
                </a:spcBef>
                <a:spcAft>
                  <a:spcPts val="600"/>
                </a:spcAft>
                <a:defRPr/>
              </a:pPr>
              <a:r>
                <a:rPr lang="cs-CZ" sz="1400" kern="0" spc="-51" dirty="0" smtClean="0">
                  <a:solidFill>
                    <a:schemeClr val="accent1"/>
                  </a:solidFill>
                  <a:ea typeface="Segoe UI" pitchFamily="34" charset="0"/>
                  <a:cs typeface="Segoe UI" pitchFamily="34" charset="0"/>
                </a:rPr>
                <a:t>Office 365 Mid Size Business</a:t>
              </a:r>
              <a:endParaRPr lang="en-US" sz="1400" kern="0" spc="-51" dirty="0">
                <a:solidFill>
                  <a:schemeClr val="accent1"/>
                </a:solidFill>
                <a:ea typeface="Segoe UI" pitchFamily="34" charset="0"/>
                <a:cs typeface="Segoe UI" pitchFamily="34" charset="0"/>
              </a:endParaRPr>
            </a:p>
          </p:txBody>
        </p:sp>
      </p:grpSp>
      <p:sp>
        <p:nvSpPr>
          <p:cNvPr id="93" name="Rectangle 92"/>
          <p:cNvSpPr/>
          <p:nvPr/>
        </p:nvSpPr>
        <p:spPr>
          <a:xfrm>
            <a:off x="579229" y="4764832"/>
            <a:ext cx="5245021" cy="14626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73"/>
            <a:endParaRPr lang="en-US" dirty="0">
              <a:solidFill>
                <a:srgbClr val="FFFFFF"/>
              </a:solidFill>
            </a:endParaRPr>
          </a:p>
        </p:txBody>
      </p:sp>
      <p:grpSp>
        <p:nvGrpSpPr>
          <p:cNvPr id="95" name="Group 2"/>
          <p:cNvGrpSpPr/>
          <p:nvPr/>
        </p:nvGrpSpPr>
        <p:grpSpPr>
          <a:xfrm>
            <a:off x="579228" y="1117600"/>
            <a:ext cx="5270420" cy="3647232"/>
            <a:chOff x="3170209" y="1725306"/>
            <a:chExt cx="2317451" cy="1074052"/>
          </a:xfrm>
          <a:solidFill>
            <a:srgbClr val="00B0F0"/>
          </a:solidFill>
        </p:grpSpPr>
        <p:sp>
          <p:nvSpPr>
            <p:cNvPr id="96" name="Rectangle 30"/>
            <p:cNvSpPr/>
            <p:nvPr/>
          </p:nvSpPr>
          <p:spPr bwMode="gray">
            <a:xfrm>
              <a:off x="3170209" y="1725306"/>
              <a:ext cx="2306283" cy="1074052"/>
            </a:xfrm>
            <a:prstGeom prst="rect">
              <a:avLst/>
            </a:prstGeom>
            <a:solidFill>
              <a:schemeClr val="accent6"/>
            </a:solidFill>
            <a:ln w="3175" cap="flat" cmpd="sng" algn="ctr">
              <a:noFill/>
              <a:prstDash val="solid"/>
              <a:miter lim="800000"/>
              <a:headEnd type="none" w="med" len="med"/>
              <a:tailEnd type="none" w="med" len="med"/>
            </a:ln>
            <a:effectLst/>
          </p:spPr>
          <p:txBody>
            <a:bodyPr vert="horz" wrap="square" lIns="121748" tIns="60876" rIns="121748" bIns="60876" numCol="1" rtlCol="0" anchor="ctr" anchorCtr="0" compatLnSpc="1">
              <a:prstTxWarp prst="textNoShape">
                <a:avLst/>
              </a:prstTxWarp>
            </a:bodyPr>
            <a:lstStyle/>
            <a:p>
              <a:pPr algn="ctr" defTabSz="912500" fontAlgn="base">
                <a:spcBef>
                  <a:spcPct val="0"/>
                </a:spcBef>
                <a:spcAft>
                  <a:spcPct val="0"/>
                </a:spcAft>
              </a:pPr>
              <a:endParaRPr lang="en-US" sz="2800" kern="0" dirty="0">
                <a:gradFill>
                  <a:gsLst>
                    <a:gs pos="0">
                      <a:srgbClr val="FFFFFF"/>
                    </a:gs>
                    <a:gs pos="100000">
                      <a:srgbClr val="FFFFFF"/>
                    </a:gs>
                  </a:gsLst>
                  <a:lin ang="5400000" scaled="0"/>
                </a:gradFill>
                <a:latin typeface="Segoe UI Light" panose="020B0502040204020203" pitchFamily="34" charset="0"/>
              </a:endParaRPr>
            </a:p>
          </p:txBody>
        </p:sp>
        <p:sp>
          <p:nvSpPr>
            <p:cNvPr id="98" name="Rectangle 31"/>
            <p:cNvSpPr/>
            <p:nvPr/>
          </p:nvSpPr>
          <p:spPr>
            <a:xfrm>
              <a:off x="3177160" y="1726233"/>
              <a:ext cx="2310500" cy="154080"/>
            </a:xfrm>
            <a:prstGeom prst="rect">
              <a:avLst/>
            </a:prstGeom>
            <a:noFill/>
            <a:ln>
              <a:noFill/>
            </a:ln>
          </p:spPr>
          <p:txBody>
            <a:bodyPr wrap="square">
              <a:spAutoFit/>
            </a:bodyPr>
            <a:lstStyle/>
            <a:p>
              <a:pPr defTabSz="914015" fontAlgn="ctr">
                <a:defRPr/>
              </a:pPr>
              <a:r>
                <a:rPr lang="cs-CZ" sz="2800" kern="0" dirty="0">
                  <a:solidFill>
                    <a:srgbClr val="FFFFFF"/>
                  </a:solidFill>
                  <a:latin typeface="Segoe UI Light" panose="020B0502040204020203" pitchFamily="34" charset="0"/>
                </a:rPr>
                <a:t>Trvalá práva pro </a:t>
              </a:r>
              <a:r>
                <a:rPr lang="en-US" sz="2800" kern="0" dirty="0">
                  <a:solidFill>
                    <a:srgbClr val="FFFFFF"/>
                  </a:solidFill>
                  <a:latin typeface="Segoe UI Light" panose="020B0502040204020203" pitchFamily="34" charset="0"/>
                </a:rPr>
                <a:t>1 PC </a:t>
              </a:r>
              <a:r>
                <a:rPr lang="cs-CZ" sz="2800" kern="0" dirty="0">
                  <a:solidFill>
                    <a:srgbClr val="FFFFFF"/>
                  </a:solidFill>
                  <a:latin typeface="Segoe UI Light" panose="020B0502040204020203" pitchFamily="34" charset="0"/>
                </a:rPr>
                <a:t>nebo</a:t>
              </a:r>
              <a:r>
                <a:rPr lang="en-US" sz="2800" kern="0" dirty="0">
                  <a:solidFill>
                    <a:srgbClr val="FFFFFF"/>
                  </a:solidFill>
                  <a:latin typeface="Segoe UI Light" panose="020B0502040204020203" pitchFamily="34" charset="0"/>
                </a:rPr>
                <a:t> Mac</a:t>
              </a:r>
            </a:p>
          </p:txBody>
        </p:sp>
      </p:grpSp>
      <p:sp>
        <p:nvSpPr>
          <p:cNvPr id="99" name="Rectangle 98"/>
          <p:cNvSpPr/>
          <p:nvPr/>
        </p:nvSpPr>
        <p:spPr>
          <a:xfrm>
            <a:off x="609573" y="4764832"/>
            <a:ext cx="5214676" cy="1477328"/>
          </a:xfrm>
          <a:prstGeom prst="rect">
            <a:avLst/>
          </a:prstGeom>
        </p:spPr>
        <p:txBody>
          <a:bodyPr wrap="square">
            <a:spAutoFit/>
          </a:bodyPr>
          <a:lstStyle/>
          <a:p>
            <a:pPr defTabSz="913909" fontAlgn="base">
              <a:spcBef>
                <a:spcPct val="0"/>
              </a:spcBef>
              <a:spcAft>
                <a:spcPts val="600"/>
              </a:spcAft>
              <a:defRPr/>
            </a:pPr>
            <a:r>
              <a:rPr lang="en-US" sz="1400" kern="0" spc="-51" dirty="0">
                <a:solidFill>
                  <a:schemeClr val="accent6"/>
                </a:solidFill>
                <a:ea typeface="Segoe UI" pitchFamily="34" charset="0"/>
                <a:cs typeface="Segoe UI" pitchFamily="34" charset="0"/>
              </a:rPr>
              <a:t>Office 2013</a:t>
            </a:r>
            <a:r>
              <a:rPr lang="cs-CZ" sz="1400" kern="0" spc="-51" dirty="0">
                <a:solidFill>
                  <a:schemeClr val="accent6"/>
                </a:solidFill>
                <a:ea typeface="Segoe UI" pitchFamily="34" charset="0"/>
                <a:cs typeface="Segoe UI" pitchFamily="34" charset="0"/>
              </a:rPr>
              <a:t> pro domácnosti</a:t>
            </a:r>
            <a:r>
              <a:rPr lang="en-US" sz="1400" kern="0" spc="-51" dirty="0">
                <a:solidFill>
                  <a:schemeClr val="accent6"/>
                </a:solidFill>
                <a:ea typeface="Segoe UI" pitchFamily="34" charset="0"/>
                <a:cs typeface="Segoe UI" pitchFamily="34" charset="0"/>
              </a:rPr>
              <a:t>*</a:t>
            </a:r>
          </a:p>
          <a:p>
            <a:pPr defTabSz="913909" fontAlgn="base">
              <a:spcBef>
                <a:spcPct val="0"/>
              </a:spcBef>
              <a:spcAft>
                <a:spcPts val="600"/>
              </a:spcAft>
              <a:defRPr/>
            </a:pPr>
            <a:r>
              <a:rPr lang="en-US" sz="1400" kern="0" spc="-51" dirty="0">
                <a:solidFill>
                  <a:schemeClr val="accent6"/>
                </a:solidFill>
                <a:ea typeface="Segoe UI" pitchFamily="34" charset="0"/>
                <a:cs typeface="Segoe UI" pitchFamily="34" charset="0"/>
              </a:rPr>
              <a:t>Office 2013</a:t>
            </a:r>
            <a:r>
              <a:rPr lang="cs-CZ" sz="1400" kern="0" spc="-51" dirty="0">
                <a:solidFill>
                  <a:schemeClr val="accent6"/>
                </a:solidFill>
                <a:ea typeface="Segoe UI" pitchFamily="34" charset="0"/>
                <a:cs typeface="Segoe UI" pitchFamily="34" charset="0"/>
              </a:rPr>
              <a:t> pro podnikatele</a:t>
            </a:r>
            <a:endParaRPr lang="en-US" sz="1400" kern="0" spc="-51" dirty="0">
              <a:solidFill>
                <a:schemeClr val="accent6"/>
              </a:solidFill>
              <a:ea typeface="Segoe UI" pitchFamily="34" charset="0"/>
              <a:cs typeface="Segoe UI" pitchFamily="34" charset="0"/>
            </a:endParaRPr>
          </a:p>
          <a:p>
            <a:pPr defTabSz="913909" fontAlgn="base">
              <a:spcBef>
                <a:spcPct val="0"/>
              </a:spcBef>
              <a:spcAft>
                <a:spcPts val="600"/>
              </a:spcAft>
              <a:defRPr/>
            </a:pPr>
            <a:r>
              <a:rPr lang="en-US" sz="1400" kern="0" spc="-51" dirty="0">
                <a:solidFill>
                  <a:schemeClr val="accent6"/>
                </a:solidFill>
                <a:ea typeface="Segoe UI" pitchFamily="34" charset="0"/>
                <a:cs typeface="Segoe UI" pitchFamily="34" charset="0"/>
              </a:rPr>
              <a:t>Office 2013</a:t>
            </a:r>
            <a:r>
              <a:rPr lang="cs-CZ" sz="1400" kern="0" spc="-51" dirty="0">
                <a:solidFill>
                  <a:schemeClr val="accent6"/>
                </a:solidFill>
                <a:ea typeface="Segoe UI" pitchFamily="34" charset="0"/>
                <a:cs typeface="Segoe UI" pitchFamily="34" charset="0"/>
              </a:rPr>
              <a:t> pro profesionály</a:t>
            </a:r>
            <a:endParaRPr lang="en-US" sz="1400" kern="0" spc="-51" dirty="0">
              <a:solidFill>
                <a:schemeClr val="accent6"/>
              </a:solidFill>
              <a:ea typeface="Segoe UI" pitchFamily="34" charset="0"/>
              <a:cs typeface="Segoe UI" pitchFamily="34" charset="0"/>
            </a:endParaRPr>
          </a:p>
          <a:p>
            <a:pPr defTabSz="913909" fontAlgn="base">
              <a:spcBef>
                <a:spcPct val="0"/>
              </a:spcBef>
              <a:spcAft>
                <a:spcPts val="600"/>
              </a:spcAft>
              <a:defRPr/>
            </a:pPr>
            <a:r>
              <a:rPr lang="en-US" sz="1400" kern="0" spc="-51" dirty="0">
                <a:solidFill>
                  <a:schemeClr val="accent6"/>
                </a:solidFill>
                <a:ea typeface="Segoe UI" pitchFamily="34" charset="0"/>
                <a:cs typeface="Segoe UI" pitchFamily="34" charset="0"/>
              </a:rPr>
              <a:t>Office for Mac Home and Student 2011*</a:t>
            </a:r>
          </a:p>
          <a:p>
            <a:pPr defTabSz="913909" fontAlgn="base">
              <a:spcBef>
                <a:spcPct val="0"/>
              </a:spcBef>
              <a:spcAft>
                <a:spcPts val="600"/>
              </a:spcAft>
              <a:defRPr/>
            </a:pPr>
            <a:r>
              <a:rPr lang="en-US" sz="1400" kern="0" spc="-51" dirty="0">
                <a:solidFill>
                  <a:schemeClr val="accent6"/>
                </a:solidFill>
                <a:ea typeface="Segoe UI" pitchFamily="34" charset="0"/>
                <a:cs typeface="Segoe UI" pitchFamily="34" charset="0"/>
              </a:rPr>
              <a:t>Office for Mac Home and Business 2011</a:t>
            </a:r>
            <a:endParaRPr lang="en-US" kern="0" spc="-51" dirty="0">
              <a:solidFill>
                <a:schemeClr val="accent6"/>
              </a:solidFill>
              <a:ea typeface="Segoe UI" pitchFamily="34" charset="0"/>
              <a:cs typeface="Segoe UI" pitchFamily="34" charset="0"/>
            </a:endParaRPr>
          </a:p>
        </p:txBody>
      </p:sp>
      <p:sp>
        <p:nvSpPr>
          <p:cNvPr id="101" name="TextBox 100"/>
          <p:cNvSpPr txBox="1"/>
          <p:nvPr/>
        </p:nvSpPr>
        <p:spPr>
          <a:xfrm>
            <a:off x="2246590" y="3280289"/>
            <a:ext cx="694101" cy="369332"/>
          </a:xfrm>
          <a:prstGeom prst="rect">
            <a:avLst/>
          </a:prstGeom>
          <a:noFill/>
        </p:spPr>
        <p:txBody>
          <a:bodyPr wrap="none" lIns="0" tIns="0" rIns="0" bIns="0" rtlCol="0">
            <a:spAutoFit/>
          </a:bodyPr>
          <a:lstStyle/>
          <a:p>
            <a:pPr defTabSz="914249"/>
            <a:r>
              <a:rPr lang="cs-CZ" sz="2400" dirty="0">
                <a:solidFill>
                  <a:schemeClr val="bg1"/>
                </a:solidFill>
                <a:latin typeface="Segoe UI Light" panose="020B0502040204020203" pitchFamily="34" charset="0"/>
              </a:rPr>
              <a:t>Katka</a:t>
            </a:r>
            <a:endParaRPr lang="en-US" sz="2400" dirty="0">
              <a:solidFill>
                <a:schemeClr val="bg1"/>
              </a:solidFill>
              <a:latin typeface="Segoe UI Light" panose="020B0502040204020203" pitchFamily="34" charset="0"/>
            </a:endParaRPr>
          </a:p>
        </p:txBody>
      </p:sp>
      <p:grpSp>
        <p:nvGrpSpPr>
          <p:cNvPr id="103" name="Group 102"/>
          <p:cNvGrpSpPr/>
          <p:nvPr/>
        </p:nvGrpSpPr>
        <p:grpSpPr>
          <a:xfrm>
            <a:off x="3151783" y="2687063"/>
            <a:ext cx="1574195" cy="1023907"/>
            <a:chOff x="1596718" y="2765463"/>
            <a:chExt cx="1546415" cy="1102607"/>
          </a:xfrm>
          <a:solidFill>
            <a:schemeClr val="bg1"/>
          </a:solidFill>
        </p:grpSpPr>
        <p:sp>
          <p:nvSpPr>
            <p:cNvPr id="107" name="Round Same Side Corner Rectangle 11"/>
            <p:cNvSpPr/>
            <p:nvPr/>
          </p:nvSpPr>
          <p:spPr>
            <a:xfrm>
              <a:off x="1714917" y="2765463"/>
              <a:ext cx="1310015" cy="839533"/>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w="25400" cap="flat" cmpd="sng" algn="ctr">
              <a:noFill/>
              <a:prstDash val="solid"/>
            </a:ln>
            <a:effectLst/>
          </p:spPr>
          <p:txBody>
            <a:bodyPr rtlCol="0" anchor="ctr"/>
            <a:lstStyle/>
            <a:p>
              <a:pPr algn="ctr" defTabSz="914323">
                <a:defRPr/>
              </a:pPr>
              <a:endParaRPr lang="en-US" sz="1900" kern="0">
                <a:latin typeface="Segoe"/>
              </a:endParaRPr>
            </a:p>
          </p:txBody>
        </p:sp>
        <p:sp>
          <p:nvSpPr>
            <p:cNvPr id="108" name="Trapezoid 12"/>
            <p:cNvSpPr/>
            <p:nvPr/>
          </p:nvSpPr>
          <p:spPr>
            <a:xfrm>
              <a:off x="1596718" y="3609187"/>
              <a:ext cx="1546415" cy="195224"/>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w="25400" cap="flat" cmpd="sng" algn="ctr">
              <a:noFill/>
              <a:prstDash val="solid"/>
            </a:ln>
            <a:effectLst/>
          </p:spPr>
          <p:txBody>
            <a:bodyPr rtlCol="0" anchor="ctr"/>
            <a:lstStyle/>
            <a:p>
              <a:pPr algn="ctr" defTabSz="914323">
                <a:defRPr/>
              </a:pPr>
              <a:endParaRPr lang="en-US" sz="1900" kern="0">
                <a:latin typeface="Segoe"/>
              </a:endParaRPr>
            </a:p>
          </p:txBody>
        </p:sp>
        <p:sp>
          <p:nvSpPr>
            <p:cNvPr id="109" name="Rectangle 108"/>
            <p:cNvSpPr/>
            <p:nvPr/>
          </p:nvSpPr>
          <p:spPr>
            <a:xfrm>
              <a:off x="1597405" y="3804412"/>
              <a:ext cx="1545039" cy="63658"/>
            </a:xfrm>
            <a:prstGeom prst="rect">
              <a:avLst/>
            </a:prstGeom>
            <a:grpFill/>
            <a:ln w="25400" cap="flat" cmpd="sng" algn="ctr">
              <a:noFill/>
              <a:prstDash val="solid"/>
            </a:ln>
            <a:effectLst/>
          </p:spPr>
          <p:txBody>
            <a:bodyPr rtlCol="0" anchor="ctr"/>
            <a:lstStyle/>
            <a:p>
              <a:pPr algn="ctr" defTabSz="914323">
                <a:defRPr/>
              </a:pPr>
              <a:endParaRPr lang="en-US" sz="1900" kern="0">
                <a:latin typeface="Segoe"/>
              </a:endParaRPr>
            </a:p>
          </p:txBody>
        </p:sp>
      </p:grpSp>
      <p:cxnSp>
        <p:nvCxnSpPr>
          <p:cNvPr id="104" name="Straight Connector 103"/>
          <p:cNvCxnSpPr/>
          <p:nvPr/>
        </p:nvCxnSpPr>
        <p:spPr>
          <a:xfrm>
            <a:off x="1830388" y="3226618"/>
            <a:ext cx="1441716" cy="0"/>
          </a:xfrm>
          <a:prstGeom prst="line">
            <a:avLst/>
          </a:prstGeom>
          <a:noFill/>
          <a:ln w="28575" cap="rnd" cmpd="sng" algn="ctr">
            <a:solidFill>
              <a:schemeClr val="bg1"/>
            </a:solidFill>
            <a:prstDash val="sysDot"/>
            <a:headEnd type="none" w="med" len="med"/>
            <a:tailEnd type="none" w="med" len="med"/>
          </a:ln>
          <a:effectLst/>
        </p:spPr>
      </p:cxnSp>
      <p:pic>
        <p:nvPicPr>
          <p:cNvPr id="106" name="Picture 105"/>
          <p:cNvPicPr>
            <a:picLocks noChangeAspect="1"/>
          </p:cNvPicPr>
          <p:nvPr/>
        </p:nvPicPr>
        <p:blipFill rotWithShape="1">
          <a:blip r:embed="rId10" cstate="print">
            <a:extLst>
              <a:ext uri="{28A0092B-C50C-407E-A947-70E740481C1C}">
                <a14:useLocalDpi xmlns:a14="http://schemas.microsoft.com/office/drawing/2010/main" xmlns="" val="0"/>
              </a:ext>
            </a:extLst>
          </a:blip>
          <a:srcRect/>
          <a:stretch/>
        </p:blipFill>
        <p:spPr>
          <a:xfrm>
            <a:off x="3318450" y="2739132"/>
            <a:ext cx="1108492" cy="466147"/>
          </a:xfrm>
          <a:prstGeom prst="rect">
            <a:avLst/>
          </a:prstGeom>
        </p:spPr>
      </p:pic>
      <p:pic>
        <p:nvPicPr>
          <p:cNvPr id="1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709550" y="2574192"/>
            <a:ext cx="1860774" cy="1228931"/>
          </a:xfrm>
          <a:prstGeom prst="rect">
            <a:avLst/>
          </a:prstGeom>
          <a:noFill/>
          <a:extLst>
            <a:ext uri="{909E8E84-426E-40DD-AFC4-6F175D3DCCD1}">
              <a14:hiddenFill xmlns:a14="http://schemas.microsoft.com/office/drawing/2010/main" xmlns="">
                <a:solidFill>
                  <a:srgbClr val="FFFFFF"/>
                </a:solidFill>
              </a14:hiddenFill>
            </a:ext>
          </a:extLst>
        </p:spPr>
      </p:pic>
      <p:pic>
        <p:nvPicPr>
          <p:cNvPr id="111" name="Picture 2" descr="C:\Users\user\Pictures\Work pics and images\Media Bank downloads\Pics\2012\MSC12_Nicole_001.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a:stretch/>
        </p:blipFill>
        <p:spPr bwMode="auto">
          <a:xfrm>
            <a:off x="1478812" y="2902292"/>
            <a:ext cx="732152" cy="737689"/>
          </a:xfrm>
          <a:prstGeom prst="ellipse">
            <a:avLst/>
          </a:prstGeom>
          <a:noFill/>
          <a:extLst>
            <a:ext uri="{909E8E84-426E-40DD-AFC4-6F175D3DCCD1}">
              <a14:hiddenFill xmlns:a14="http://schemas.microsoft.com/office/drawing/2010/main" xmlns="">
                <a:solidFill>
                  <a:srgbClr val="FFFFFF"/>
                </a:solidFill>
              </a14:hiddenFill>
            </a:ext>
          </a:extLst>
        </p:spPr>
      </p:pic>
      <p:grpSp>
        <p:nvGrpSpPr>
          <p:cNvPr id="55" name="Group 54"/>
          <p:cNvGrpSpPr/>
          <p:nvPr/>
        </p:nvGrpSpPr>
        <p:grpSpPr>
          <a:xfrm>
            <a:off x="7249384" y="3747734"/>
            <a:ext cx="1076700" cy="700320"/>
            <a:chOff x="1596718" y="2765463"/>
            <a:chExt cx="1546415" cy="1102607"/>
          </a:xfrm>
          <a:solidFill>
            <a:schemeClr val="bg1"/>
          </a:solidFill>
        </p:grpSpPr>
        <p:sp>
          <p:nvSpPr>
            <p:cNvPr id="57" name="Round Same Side Corner Rectangle 11"/>
            <p:cNvSpPr/>
            <p:nvPr/>
          </p:nvSpPr>
          <p:spPr>
            <a:xfrm>
              <a:off x="1714917" y="2765463"/>
              <a:ext cx="1310015" cy="839533"/>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w="25400" cap="flat" cmpd="sng" algn="ctr">
              <a:noFill/>
              <a:prstDash val="solid"/>
            </a:ln>
            <a:effectLst/>
          </p:spPr>
          <p:txBody>
            <a:bodyPr rtlCol="0" anchor="ctr"/>
            <a:lstStyle/>
            <a:p>
              <a:pPr algn="ctr" defTabSz="914323">
                <a:defRPr/>
              </a:pPr>
              <a:endParaRPr lang="en-US" sz="1900" kern="0">
                <a:latin typeface="Segoe"/>
              </a:endParaRPr>
            </a:p>
          </p:txBody>
        </p:sp>
        <p:sp>
          <p:nvSpPr>
            <p:cNvPr id="63" name="Trapezoid 12"/>
            <p:cNvSpPr/>
            <p:nvPr/>
          </p:nvSpPr>
          <p:spPr>
            <a:xfrm>
              <a:off x="1596718" y="3609187"/>
              <a:ext cx="1546415" cy="195224"/>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w="25400" cap="flat" cmpd="sng" algn="ctr">
              <a:noFill/>
              <a:prstDash val="solid"/>
            </a:ln>
            <a:effectLst/>
          </p:spPr>
          <p:txBody>
            <a:bodyPr rtlCol="0" anchor="ctr"/>
            <a:lstStyle/>
            <a:p>
              <a:pPr algn="ctr" defTabSz="914323">
                <a:defRPr/>
              </a:pPr>
              <a:endParaRPr lang="en-US" sz="1900" kern="0">
                <a:latin typeface="Segoe"/>
              </a:endParaRPr>
            </a:p>
          </p:txBody>
        </p:sp>
        <p:sp>
          <p:nvSpPr>
            <p:cNvPr id="73" name="Rectangle 72"/>
            <p:cNvSpPr/>
            <p:nvPr/>
          </p:nvSpPr>
          <p:spPr>
            <a:xfrm>
              <a:off x="1597405" y="3804412"/>
              <a:ext cx="1545039" cy="63658"/>
            </a:xfrm>
            <a:prstGeom prst="rect">
              <a:avLst/>
            </a:prstGeom>
            <a:grpFill/>
            <a:ln w="25400" cap="flat" cmpd="sng" algn="ctr">
              <a:noFill/>
              <a:prstDash val="solid"/>
            </a:ln>
            <a:effectLst/>
          </p:spPr>
          <p:txBody>
            <a:bodyPr rtlCol="0" anchor="ctr"/>
            <a:lstStyle/>
            <a:p>
              <a:pPr algn="ctr" defTabSz="914323">
                <a:defRPr/>
              </a:pPr>
              <a:endParaRPr lang="en-US" sz="1900" kern="0">
                <a:latin typeface="Segoe"/>
              </a:endParaRPr>
            </a:p>
          </p:txBody>
        </p:sp>
      </p:grpSp>
      <p:sp>
        <p:nvSpPr>
          <p:cNvPr id="3" name="TextBox 2"/>
          <p:cNvSpPr txBox="1"/>
          <p:nvPr/>
        </p:nvSpPr>
        <p:spPr>
          <a:xfrm>
            <a:off x="622333" y="6655183"/>
            <a:ext cx="6709349" cy="161583"/>
          </a:xfrm>
          <a:prstGeom prst="rect">
            <a:avLst/>
          </a:prstGeom>
          <a:noFill/>
        </p:spPr>
        <p:txBody>
          <a:bodyPr wrap="square" lIns="0" tIns="0" rIns="0" bIns="0" rtlCol="0">
            <a:spAutoFit/>
          </a:bodyPr>
          <a:lstStyle/>
          <a:p>
            <a:r>
              <a:rPr lang="en-US" sz="1050" spc="-70" dirty="0">
                <a:gradFill>
                  <a:gsLst>
                    <a:gs pos="2917">
                      <a:schemeClr val="bg2"/>
                    </a:gs>
                    <a:gs pos="95000">
                      <a:schemeClr val="bg2"/>
                    </a:gs>
                  </a:gsLst>
                  <a:lin ang="5400000" scaled="0"/>
                </a:gradFill>
              </a:rPr>
              <a:t>*For consumer only – non-commercial use rights</a:t>
            </a:r>
          </a:p>
        </p:txBody>
      </p:sp>
      <p:sp>
        <p:nvSpPr>
          <p:cNvPr id="4" name="Slide Number Placeholder 3"/>
          <p:cNvSpPr>
            <a:spLocks noGrp="1"/>
          </p:cNvSpPr>
          <p:nvPr>
            <p:ph type="sldNum" sz="quarter" idx="4294967295"/>
          </p:nvPr>
        </p:nvSpPr>
        <p:spPr>
          <a:xfrm>
            <a:off x="522288" y="6399557"/>
            <a:ext cx="560686" cy="219456"/>
          </a:xfrm>
          <a:prstGeom prst="rect">
            <a:avLst/>
          </a:prstGeom>
        </p:spPr>
        <p:txBody>
          <a:bodyPr/>
          <a:lstStyle/>
          <a:p>
            <a:fld id="{727B4C2D-45E2-4621-8491-2995EB46A674}" type="slidenum">
              <a:rPr lang="en-US" smtClean="0">
                <a:gradFill>
                  <a:gsLst>
                    <a:gs pos="100000">
                      <a:srgbClr val="797A7D"/>
                    </a:gs>
                    <a:gs pos="0">
                      <a:srgbClr val="797A7D"/>
                    </a:gs>
                  </a:gsLst>
                  <a:lin ang="5400000" scaled="0"/>
                </a:gradFill>
              </a:rPr>
              <a:pPr/>
              <a:t>4</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xmlns="" val="347449383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1" y="228601"/>
            <a:ext cx="11149013" cy="747897"/>
          </a:xfrm>
        </p:spPr>
        <p:txBody>
          <a:bodyPr/>
          <a:lstStyle/>
          <a:p>
            <a:r>
              <a:rPr lang="cs-CZ" dirty="0"/>
              <a:t>Office 365 pro domácnosti</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216" y="986622"/>
            <a:ext cx="3908449" cy="54129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ular Callout 8"/>
          <p:cNvSpPr/>
          <p:nvPr/>
        </p:nvSpPr>
        <p:spPr bwMode="auto">
          <a:xfrm>
            <a:off x="6107074" y="1417123"/>
            <a:ext cx="5227923" cy="2006730"/>
          </a:xfrm>
          <a:prstGeom prst="wedgeRectCallout">
            <a:avLst>
              <a:gd name="adj1" fmla="val -76142"/>
              <a:gd name="adj2" fmla="val 46891"/>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p:cNvSpPr txBox="1"/>
          <p:nvPr/>
        </p:nvSpPr>
        <p:spPr>
          <a:xfrm>
            <a:off x="6410670" y="1907867"/>
            <a:ext cx="4023360" cy="492443"/>
          </a:xfrm>
          <a:prstGeom prst="rect">
            <a:avLst/>
          </a:prstGeom>
          <a:noFill/>
        </p:spPr>
        <p:txBody>
          <a:bodyPr wrap="square" lIns="0" tIns="0" rIns="0" bIns="0" rtlCol="0">
            <a:spAutoFit/>
          </a:bodyPr>
          <a:lstStyle/>
          <a:p>
            <a:pPr marL="0" lvl="2">
              <a:tabLst>
                <a:tab pos="519113" algn="l"/>
              </a:tabLst>
            </a:pPr>
            <a:r>
              <a:rPr lang="en-US" sz="3200" spc="-70" dirty="0">
                <a:solidFill>
                  <a:srgbClr val="FFFFFF"/>
                </a:solidFill>
              </a:rPr>
              <a:t>3</a:t>
            </a:r>
            <a:r>
              <a:rPr lang="en-US" sz="2000" spc="-70" dirty="0">
                <a:solidFill>
                  <a:srgbClr val="FFFFFF"/>
                </a:solidFill>
              </a:rPr>
              <a:t> 	</a:t>
            </a:r>
            <a:r>
              <a:rPr lang="cs-CZ" sz="2000" spc="-70" dirty="0">
                <a:solidFill>
                  <a:srgbClr val="FFFFFF"/>
                </a:solidFill>
              </a:rPr>
              <a:t>krát více kapacity </a:t>
            </a:r>
            <a:r>
              <a:rPr lang="en-US" sz="2000" spc="-70" dirty="0">
                <a:solidFill>
                  <a:srgbClr val="FFFFFF"/>
                </a:solidFill>
              </a:rPr>
              <a:t>SkyDrive</a:t>
            </a:r>
          </a:p>
        </p:txBody>
      </p:sp>
      <p:sp>
        <p:nvSpPr>
          <p:cNvPr id="11" name="TextBox 10"/>
          <p:cNvSpPr txBox="1"/>
          <p:nvPr/>
        </p:nvSpPr>
        <p:spPr>
          <a:xfrm>
            <a:off x="6410670" y="2801806"/>
            <a:ext cx="4699967" cy="492443"/>
          </a:xfrm>
          <a:prstGeom prst="rect">
            <a:avLst/>
          </a:prstGeom>
          <a:noFill/>
        </p:spPr>
        <p:txBody>
          <a:bodyPr wrap="square" lIns="0" tIns="0" rIns="0" bIns="0" rtlCol="0">
            <a:spAutoFit/>
          </a:bodyPr>
          <a:lstStyle/>
          <a:p>
            <a:pPr marL="0" lvl="2">
              <a:tabLst>
                <a:tab pos="519113" algn="l"/>
              </a:tabLst>
            </a:pPr>
            <a:r>
              <a:rPr lang="en-US" sz="3200" spc="-70" dirty="0">
                <a:solidFill>
                  <a:srgbClr val="FFFFFF"/>
                </a:solidFill>
              </a:rPr>
              <a:t>5</a:t>
            </a:r>
            <a:r>
              <a:rPr lang="en-US" sz="2000" spc="-70" dirty="0">
                <a:solidFill>
                  <a:srgbClr val="FFFFFF"/>
                </a:solidFill>
              </a:rPr>
              <a:t> 	PC </a:t>
            </a:r>
            <a:r>
              <a:rPr lang="cs-CZ" sz="2000" spc="-70" dirty="0">
                <a:solidFill>
                  <a:srgbClr val="FFFFFF"/>
                </a:solidFill>
              </a:rPr>
              <a:t>nebo</a:t>
            </a:r>
            <a:r>
              <a:rPr lang="en-US" sz="2000" spc="-70" dirty="0">
                <a:solidFill>
                  <a:srgbClr val="FFFFFF"/>
                </a:solidFill>
              </a:rPr>
              <a:t> Macs a 5 </a:t>
            </a:r>
            <a:r>
              <a:rPr lang="cs-CZ" sz="2000" spc="-70" dirty="0">
                <a:solidFill>
                  <a:srgbClr val="FFFFFF"/>
                </a:solidFill>
              </a:rPr>
              <a:t>mobilních zařízení</a:t>
            </a:r>
            <a:endParaRPr lang="en-US" sz="2000" spc="-70" dirty="0">
              <a:solidFill>
                <a:srgbClr val="FFFFFF"/>
              </a:solidFill>
            </a:endParaRPr>
          </a:p>
        </p:txBody>
      </p:sp>
      <p:sp>
        <p:nvSpPr>
          <p:cNvPr id="12" name="TextBox 11"/>
          <p:cNvSpPr txBox="1"/>
          <p:nvPr/>
        </p:nvSpPr>
        <p:spPr>
          <a:xfrm>
            <a:off x="6410670" y="2354836"/>
            <a:ext cx="4023360" cy="492443"/>
          </a:xfrm>
          <a:prstGeom prst="rect">
            <a:avLst/>
          </a:prstGeom>
          <a:noFill/>
        </p:spPr>
        <p:txBody>
          <a:bodyPr wrap="square" lIns="0" tIns="0" rIns="0" bIns="0" rtlCol="0">
            <a:spAutoFit/>
          </a:bodyPr>
          <a:lstStyle/>
          <a:p>
            <a:pPr marL="0" lvl="2">
              <a:tabLst>
                <a:tab pos="519113" algn="l"/>
              </a:tabLst>
            </a:pPr>
            <a:r>
              <a:rPr lang="en-US" sz="3200" spc="-70" dirty="0">
                <a:solidFill>
                  <a:srgbClr val="FFFFFF"/>
                </a:solidFill>
              </a:rPr>
              <a:t>60</a:t>
            </a:r>
            <a:r>
              <a:rPr lang="en-US" sz="2800" b="1" spc="-70" dirty="0">
                <a:solidFill>
                  <a:srgbClr val="FFFFFF"/>
                </a:solidFill>
              </a:rPr>
              <a:t> </a:t>
            </a:r>
            <a:r>
              <a:rPr lang="en-US" sz="2000" spc="-70" dirty="0">
                <a:solidFill>
                  <a:srgbClr val="FFFFFF"/>
                </a:solidFill>
              </a:rPr>
              <a:t>min</a:t>
            </a:r>
            <a:r>
              <a:rPr lang="cs-CZ" sz="2000" spc="-70" dirty="0">
                <a:solidFill>
                  <a:srgbClr val="FFFFFF"/>
                </a:solidFill>
              </a:rPr>
              <a:t>ut</a:t>
            </a:r>
            <a:r>
              <a:rPr lang="en-US" sz="2000" spc="-70" dirty="0">
                <a:solidFill>
                  <a:srgbClr val="FFFFFF"/>
                </a:solidFill>
              </a:rPr>
              <a:t> </a:t>
            </a:r>
            <a:r>
              <a:rPr lang="cs-CZ" sz="2000" spc="-70" dirty="0">
                <a:solidFill>
                  <a:srgbClr val="FFFFFF"/>
                </a:solidFill>
              </a:rPr>
              <a:t>volání přes </a:t>
            </a:r>
            <a:r>
              <a:rPr lang="en-US" sz="2000" spc="-70" dirty="0">
                <a:solidFill>
                  <a:srgbClr val="FFFFFF"/>
                </a:solidFill>
              </a:rPr>
              <a:t>Skype </a:t>
            </a:r>
            <a:r>
              <a:rPr lang="cs-CZ" sz="2000" spc="-70" dirty="0">
                <a:solidFill>
                  <a:srgbClr val="FFFFFF"/>
                </a:solidFill>
              </a:rPr>
              <a:t>měsíčně</a:t>
            </a:r>
            <a:endParaRPr lang="en-US" sz="2000" spc="-70" dirty="0">
              <a:solidFill>
                <a:srgbClr val="FFFFFF"/>
              </a:solidFill>
            </a:endParaRPr>
          </a:p>
        </p:txBody>
      </p:sp>
      <p:cxnSp>
        <p:nvCxnSpPr>
          <p:cNvPr id="13" name="Straight Connector 12"/>
          <p:cNvCxnSpPr/>
          <p:nvPr/>
        </p:nvCxnSpPr>
        <p:spPr>
          <a:xfrm>
            <a:off x="6410670" y="1938047"/>
            <a:ext cx="385035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5" name="Rectangular Callout 14"/>
          <p:cNvSpPr/>
          <p:nvPr/>
        </p:nvSpPr>
        <p:spPr bwMode="auto">
          <a:xfrm>
            <a:off x="6108632" y="3540750"/>
            <a:ext cx="5227923" cy="1360552"/>
          </a:xfrm>
          <a:prstGeom prst="wedgeRectCallout">
            <a:avLst>
              <a:gd name="adj1" fmla="val -70627"/>
              <a:gd name="adj2" fmla="val -225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6" name="Straight Connector 15"/>
          <p:cNvCxnSpPr/>
          <p:nvPr/>
        </p:nvCxnSpPr>
        <p:spPr>
          <a:xfrm>
            <a:off x="6412228" y="4061673"/>
            <a:ext cx="385035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12227" y="4174783"/>
            <a:ext cx="4922768" cy="307777"/>
          </a:xfrm>
          <a:prstGeom prst="rect">
            <a:avLst/>
          </a:prstGeom>
          <a:noFill/>
        </p:spPr>
        <p:txBody>
          <a:bodyPr wrap="square" lIns="0" tIns="0" rIns="0" bIns="0" rtlCol="0">
            <a:spAutoFit/>
          </a:bodyPr>
          <a:lstStyle/>
          <a:p>
            <a:pPr marL="0" lvl="2"/>
            <a:r>
              <a:rPr lang="en-US" sz="2000" spc="-70" dirty="0">
                <a:solidFill>
                  <a:srgbClr val="FFFFFF"/>
                </a:solidFill>
              </a:rPr>
              <a:t>1 </a:t>
            </a:r>
            <a:r>
              <a:rPr lang="cs-CZ" sz="2000" spc="-70" dirty="0">
                <a:solidFill>
                  <a:srgbClr val="FFFFFF"/>
                </a:solidFill>
              </a:rPr>
              <a:t>rok předplatného pro celou domácnost</a:t>
            </a:r>
            <a:endParaRPr lang="en-US" sz="2000" spc="-70" dirty="0">
              <a:solidFill>
                <a:srgbClr val="FFFFFF"/>
              </a:solidFill>
            </a:endParaRPr>
          </a:p>
        </p:txBody>
      </p:sp>
      <p:sp>
        <p:nvSpPr>
          <p:cNvPr id="20" name="Rectangular Callout 19"/>
          <p:cNvSpPr/>
          <p:nvPr/>
        </p:nvSpPr>
        <p:spPr bwMode="auto">
          <a:xfrm>
            <a:off x="6107073" y="5018080"/>
            <a:ext cx="5227923" cy="1683662"/>
          </a:xfrm>
          <a:prstGeom prst="wedgeRectCallout">
            <a:avLst>
              <a:gd name="adj1" fmla="val -74763"/>
              <a:gd name="adj2" fmla="val -62108"/>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21" name="Straight Connector 20"/>
          <p:cNvCxnSpPr/>
          <p:nvPr/>
        </p:nvCxnSpPr>
        <p:spPr>
          <a:xfrm>
            <a:off x="6436307" y="5596911"/>
            <a:ext cx="385035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436307" y="5695736"/>
            <a:ext cx="4781149" cy="923330"/>
          </a:xfrm>
          <a:prstGeom prst="rect">
            <a:avLst/>
          </a:prstGeom>
          <a:noFill/>
        </p:spPr>
        <p:txBody>
          <a:bodyPr wrap="square" lIns="0" tIns="0" rIns="0" bIns="0" rtlCol="0">
            <a:spAutoFit/>
          </a:bodyPr>
          <a:lstStyle/>
          <a:p>
            <a:pPr marL="0" lvl="2"/>
            <a:r>
              <a:rPr lang="cs-CZ" sz="2000" spc="-70" dirty="0">
                <a:solidFill>
                  <a:srgbClr val="FFFFFF"/>
                </a:solidFill>
              </a:rPr>
              <a:t>Aplikace sady </a:t>
            </a:r>
            <a:r>
              <a:rPr lang="en-US" sz="2000" spc="-70" dirty="0">
                <a:solidFill>
                  <a:srgbClr val="FFFFFF"/>
                </a:solidFill>
              </a:rPr>
              <a:t>Office Professional</a:t>
            </a:r>
          </a:p>
          <a:p>
            <a:pPr marL="0" lvl="2"/>
            <a:r>
              <a:rPr lang="cs-CZ" sz="2000" spc="-70" dirty="0">
                <a:solidFill>
                  <a:srgbClr val="FFFFFF"/>
                </a:solidFill>
              </a:rPr>
              <a:t>Vždy nová verze</a:t>
            </a:r>
          </a:p>
          <a:p>
            <a:pPr marL="0" lvl="2"/>
            <a:r>
              <a:rPr lang="cs-CZ" sz="2000" spc="-70" dirty="0">
                <a:solidFill>
                  <a:srgbClr val="FFFFFF"/>
                </a:solidFill>
              </a:rPr>
              <a:t>(nenabízí se v OEM)</a:t>
            </a:r>
            <a:endParaRPr lang="en-US" sz="2000" spc="-70" dirty="0">
              <a:solidFill>
                <a:srgbClr val="FFFFFF"/>
              </a:solidFill>
            </a:endParaRPr>
          </a:p>
        </p:txBody>
      </p:sp>
      <p:sp>
        <p:nvSpPr>
          <p:cNvPr id="3" name="Slide Number Placeholder 2"/>
          <p:cNvSpPr>
            <a:spLocks noGrp="1"/>
          </p:cNvSpPr>
          <p:nvPr>
            <p:ph type="sldNum" sz="quarter" idx="4294967295"/>
          </p:nvPr>
        </p:nvSpPr>
        <p:spPr>
          <a:xfrm>
            <a:off x="522288" y="6399557"/>
            <a:ext cx="560686" cy="219456"/>
          </a:xfrm>
          <a:prstGeom prst="rect">
            <a:avLst/>
          </a:prstGeom>
        </p:spPr>
        <p:txBody>
          <a:bodyPr/>
          <a:lstStyle/>
          <a:p>
            <a:fld id="{727B4C2D-45E2-4621-8491-2995EB46A674}" type="slidenum">
              <a:rPr lang="en-US" smtClean="0">
                <a:gradFill>
                  <a:gsLst>
                    <a:gs pos="100000">
                      <a:srgbClr val="797A7D"/>
                    </a:gs>
                    <a:gs pos="0">
                      <a:srgbClr val="797A7D"/>
                    </a:gs>
                  </a:gsLst>
                  <a:lin ang="5400000" scaled="0"/>
                </a:gradFill>
              </a:rPr>
              <a:pPr/>
              <a:t>5</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xmlns="" val="6670511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1000"/>
                            </p:stCondLst>
                            <p:childTnLst>
                              <p:par>
                                <p:cTn id="21" presetID="22" presetClass="entr" presetSubtype="8" fill="hold" grpId="0" nodeType="afterEffect">
                                  <p:stCondLst>
                                    <p:cond delay="0"/>
                                  </p:stCondLst>
                                  <p:iterate type="lt">
                                    <p:tmPct val="10000"/>
                                  </p:iterate>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left)">
                                      <p:cBhvr>
                                        <p:cTn id="23" dur="500"/>
                                        <p:tgtEl>
                                          <p:spTgt spid="10">
                                            <p:txEl>
                                              <p:pRg st="0" end="0"/>
                                            </p:txEl>
                                          </p:spTgt>
                                        </p:tgtEl>
                                      </p:cBhvr>
                                    </p:animEffect>
                                  </p:childTnLst>
                                </p:cTn>
                              </p:par>
                            </p:childTnLst>
                          </p:cTn>
                        </p:par>
                        <p:par>
                          <p:cTn id="24" fill="hold">
                            <p:stCondLst>
                              <p:cond delay="2700"/>
                            </p:stCondLst>
                            <p:childTnLst>
                              <p:par>
                                <p:cTn id="25" presetID="22" presetClass="entr" presetSubtype="8" fill="hold" grpId="0" nodeType="afterEffect">
                                  <p:stCondLst>
                                    <p:cond delay="0"/>
                                  </p:stCondLst>
                                  <p:iterate type="lt">
                                    <p:tmPct val="10000"/>
                                  </p:iterate>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500"/>
                                        <p:tgtEl>
                                          <p:spTgt spid="12">
                                            <p:txEl>
                                              <p:pRg st="0" end="0"/>
                                            </p:txEl>
                                          </p:spTgt>
                                        </p:tgtEl>
                                      </p:cBhvr>
                                    </p:animEffect>
                                  </p:childTnLst>
                                </p:cTn>
                              </p:par>
                            </p:childTnLst>
                          </p:cTn>
                        </p:par>
                        <p:par>
                          <p:cTn id="28" fill="hold">
                            <p:stCondLst>
                              <p:cond delay="4600"/>
                            </p:stCondLst>
                            <p:childTnLst>
                              <p:par>
                                <p:cTn id="29" presetID="22" presetClass="entr" presetSubtype="8" fill="hold" grpId="0" nodeType="afterEffect">
                                  <p:stCondLst>
                                    <p:cond delay="0"/>
                                  </p:stCondLst>
                                  <p:iterate type="lt">
                                    <p:tmPct val="10000"/>
                                  </p:iterate>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left)">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1000"/>
                            </p:stCondLst>
                            <p:childTnLst>
                              <p:par>
                                <p:cTn id="44" presetID="22" presetClass="entr" presetSubtype="8" fill="hold" grpId="0" nodeType="afterEffect">
                                  <p:stCondLst>
                                    <p:cond delay="0"/>
                                  </p:stCondLst>
                                  <p:iterate type="lt">
                                    <p:tmPct val="10000"/>
                                  </p:iterate>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wipe(left)">
                                      <p:cBhvr>
                                        <p:cTn id="46" dur="500"/>
                                        <p:tgtEl>
                                          <p:spTgt spid="1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par>
                          <p:cTn id="58" fill="hold">
                            <p:stCondLst>
                              <p:cond delay="1000"/>
                            </p:stCondLst>
                            <p:childTnLst>
                              <p:par>
                                <p:cTn id="59" presetID="22" presetClass="entr" presetSubtype="8" fill="hold" grpId="0" nodeType="afterEffect">
                                  <p:stCondLst>
                                    <p:cond delay="0"/>
                                  </p:stCondLst>
                                  <p:iterate type="lt">
                                    <p:tmPct val="10000"/>
                                  </p:iterate>
                                  <p:childTnLst>
                                    <p:set>
                                      <p:cBhvr>
                                        <p:cTn id="60" dur="1" fill="hold">
                                          <p:stCondLst>
                                            <p:cond delay="0"/>
                                          </p:stCondLst>
                                        </p:cTn>
                                        <p:tgtEl>
                                          <p:spTgt spid="22">
                                            <p:txEl>
                                              <p:pRg st="0" end="0"/>
                                            </p:txEl>
                                          </p:spTgt>
                                        </p:tgtEl>
                                        <p:attrNameLst>
                                          <p:attrName>style.visibility</p:attrName>
                                        </p:attrNameLst>
                                      </p:cBhvr>
                                      <p:to>
                                        <p:strVal val="visible"/>
                                      </p:to>
                                    </p:set>
                                    <p:animEffect transition="in" filter="wipe(left)">
                                      <p:cBhvr>
                                        <p:cTn id="61" dur="500"/>
                                        <p:tgtEl>
                                          <p:spTgt spid="22">
                                            <p:txEl>
                                              <p:pRg st="0" end="0"/>
                                            </p:txEl>
                                          </p:spTgt>
                                        </p:tgtEl>
                                      </p:cBhvr>
                                    </p:animEffect>
                                  </p:childTnLst>
                                </p:cTn>
                              </p:par>
                              <p:par>
                                <p:cTn id="62" presetID="22" presetClass="entr" presetSubtype="8" fill="hold" grpId="0" nodeType="withEffect">
                                  <p:stCondLst>
                                    <p:cond delay="0"/>
                                  </p:stCondLst>
                                  <p:iterate type="lt">
                                    <p:tmPct val="10000"/>
                                  </p:iterate>
                                  <p:childTnLst>
                                    <p:set>
                                      <p:cBhvr>
                                        <p:cTn id="63" dur="1" fill="hold">
                                          <p:stCondLst>
                                            <p:cond delay="0"/>
                                          </p:stCondLst>
                                        </p:cTn>
                                        <p:tgtEl>
                                          <p:spTgt spid="22">
                                            <p:txEl>
                                              <p:pRg st="1" end="1"/>
                                            </p:txEl>
                                          </p:spTgt>
                                        </p:tgtEl>
                                        <p:attrNameLst>
                                          <p:attrName>style.visibility</p:attrName>
                                        </p:attrNameLst>
                                      </p:cBhvr>
                                      <p:to>
                                        <p:strVal val="visible"/>
                                      </p:to>
                                    </p:set>
                                    <p:animEffect transition="in" filter="wipe(left)">
                                      <p:cBhvr>
                                        <p:cTn id="64" dur="500"/>
                                        <p:tgtEl>
                                          <p:spTgt spid="22">
                                            <p:txEl>
                                              <p:pRg st="1" end="1"/>
                                            </p:txEl>
                                          </p:spTgt>
                                        </p:tgtEl>
                                      </p:cBhvr>
                                    </p:animEffect>
                                  </p:childTnLst>
                                </p:cTn>
                              </p:par>
                              <p:par>
                                <p:cTn id="65" presetID="22" presetClass="entr" presetSubtype="8" fill="hold" grpId="0" nodeType="withEffect">
                                  <p:stCondLst>
                                    <p:cond delay="0"/>
                                  </p:stCondLst>
                                  <p:iterate type="lt">
                                    <p:tmPct val="10000"/>
                                  </p:iterate>
                                  <p:childTnLst>
                                    <p:set>
                                      <p:cBhvr>
                                        <p:cTn id="66" dur="1" fill="hold">
                                          <p:stCondLst>
                                            <p:cond delay="0"/>
                                          </p:stCondLst>
                                        </p:cTn>
                                        <p:tgtEl>
                                          <p:spTgt spid="22">
                                            <p:txEl>
                                              <p:pRg st="2" end="2"/>
                                            </p:txEl>
                                          </p:spTgt>
                                        </p:tgtEl>
                                        <p:attrNameLst>
                                          <p:attrName>style.visibility</p:attrName>
                                        </p:attrNameLst>
                                      </p:cBhvr>
                                      <p:to>
                                        <p:strVal val="visible"/>
                                      </p:to>
                                    </p:set>
                                    <p:animEffect transition="in" filter="wipe(left)">
                                      <p:cBhvr>
                                        <p:cTn id="6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p:bldP spid="11" grpId="0" build="p"/>
      <p:bldP spid="12" grpId="0" build="p"/>
      <p:bldP spid="15" grpId="0" animBg="1"/>
      <p:bldP spid="17" grpId="0" build="p"/>
      <p:bldP spid="20" grpId="0" animBg="1"/>
      <p:bldP spid="2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2" y="228603"/>
            <a:ext cx="11762723" cy="747897"/>
          </a:xfrm>
        </p:spPr>
        <p:txBody>
          <a:bodyPr/>
          <a:lstStyle/>
          <a:p>
            <a:r>
              <a:rPr lang="cs-CZ" sz="4800" dirty="0"/>
              <a:t>Office 365 pro vysokoškoláky</a:t>
            </a:r>
            <a:endParaRPr lang="en-US" sz="4800" dirty="0"/>
          </a:p>
        </p:txBody>
      </p:sp>
      <p:pic>
        <p:nvPicPr>
          <p:cNvPr id="7" name="Picture 2" descr="C:\Users\user\Pictures\Work pics and images\Office15\New box shots July 2012\More\EN_Office2013_Univ_3D_Left_Mediales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326" y="1114934"/>
            <a:ext cx="3841227" cy="5429043"/>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ular Callout 11"/>
          <p:cNvSpPr/>
          <p:nvPr/>
        </p:nvSpPr>
        <p:spPr bwMode="auto">
          <a:xfrm>
            <a:off x="6107074" y="1417123"/>
            <a:ext cx="5227923" cy="2006730"/>
          </a:xfrm>
          <a:prstGeom prst="wedgeRectCallout">
            <a:avLst>
              <a:gd name="adj1" fmla="val -76142"/>
              <a:gd name="adj2" fmla="val 46891"/>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6410670" y="1773117"/>
            <a:ext cx="4023360" cy="492443"/>
          </a:xfrm>
          <a:prstGeom prst="rect">
            <a:avLst/>
          </a:prstGeom>
          <a:noFill/>
        </p:spPr>
        <p:txBody>
          <a:bodyPr wrap="square" lIns="0" tIns="0" rIns="0" bIns="0" rtlCol="0">
            <a:spAutoFit/>
          </a:bodyPr>
          <a:lstStyle/>
          <a:p>
            <a:pPr marL="0" lvl="2">
              <a:tabLst>
                <a:tab pos="519113" algn="l"/>
              </a:tabLst>
            </a:pPr>
            <a:r>
              <a:rPr lang="en-US" sz="3200" spc="-70" dirty="0">
                <a:solidFill>
                  <a:srgbClr val="FFFFFF"/>
                </a:solidFill>
              </a:rPr>
              <a:t>3</a:t>
            </a:r>
            <a:r>
              <a:rPr lang="en-US" sz="2000" spc="-70" dirty="0">
                <a:solidFill>
                  <a:srgbClr val="FFFFFF"/>
                </a:solidFill>
              </a:rPr>
              <a:t> 	</a:t>
            </a:r>
            <a:r>
              <a:rPr lang="cs-CZ" sz="2000" spc="-70" dirty="0">
                <a:solidFill>
                  <a:srgbClr val="FFFFFF"/>
                </a:solidFill>
              </a:rPr>
              <a:t>krát více kapacity </a:t>
            </a:r>
            <a:r>
              <a:rPr lang="en-US" sz="2000" spc="-70" dirty="0">
                <a:solidFill>
                  <a:srgbClr val="FFFFFF"/>
                </a:solidFill>
              </a:rPr>
              <a:t>SkyDrive</a:t>
            </a:r>
          </a:p>
        </p:txBody>
      </p:sp>
      <p:sp>
        <p:nvSpPr>
          <p:cNvPr id="14" name="TextBox 13"/>
          <p:cNvSpPr txBox="1"/>
          <p:nvPr/>
        </p:nvSpPr>
        <p:spPr>
          <a:xfrm>
            <a:off x="6410670" y="2667056"/>
            <a:ext cx="4699967" cy="492443"/>
          </a:xfrm>
          <a:prstGeom prst="rect">
            <a:avLst/>
          </a:prstGeom>
          <a:noFill/>
        </p:spPr>
        <p:txBody>
          <a:bodyPr wrap="square" lIns="0" tIns="0" rIns="0" bIns="0" rtlCol="0">
            <a:spAutoFit/>
          </a:bodyPr>
          <a:lstStyle/>
          <a:p>
            <a:pPr marL="0" lvl="2">
              <a:tabLst>
                <a:tab pos="519113" algn="l"/>
              </a:tabLst>
            </a:pPr>
            <a:r>
              <a:rPr lang="en-US" sz="3200" spc="-70" dirty="0">
                <a:solidFill>
                  <a:srgbClr val="FFFFFF"/>
                </a:solidFill>
              </a:rPr>
              <a:t>2</a:t>
            </a:r>
            <a:r>
              <a:rPr lang="en-US" sz="2000" spc="-70" dirty="0">
                <a:solidFill>
                  <a:srgbClr val="FFFFFF"/>
                </a:solidFill>
              </a:rPr>
              <a:t> 	PC </a:t>
            </a:r>
            <a:r>
              <a:rPr lang="cs-CZ" sz="2000" spc="-70" dirty="0">
                <a:solidFill>
                  <a:srgbClr val="FFFFFF"/>
                </a:solidFill>
              </a:rPr>
              <a:t>nebo M</a:t>
            </a:r>
            <a:r>
              <a:rPr lang="en-US" sz="2000" spc="-70" dirty="0">
                <a:solidFill>
                  <a:srgbClr val="FFFFFF"/>
                </a:solidFill>
              </a:rPr>
              <a:t>ac a 2 </a:t>
            </a:r>
            <a:r>
              <a:rPr lang="cs-CZ" sz="2000" spc="-70" dirty="0">
                <a:solidFill>
                  <a:srgbClr val="FFFFFF"/>
                </a:solidFill>
              </a:rPr>
              <a:t>mobilní zařízení</a:t>
            </a:r>
            <a:endParaRPr lang="en-US" sz="2000" spc="-70" dirty="0">
              <a:solidFill>
                <a:srgbClr val="FFFFFF"/>
              </a:solidFill>
            </a:endParaRPr>
          </a:p>
        </p:txBody>
      </p:sp>
      <p:sp>
        <p:nvSpPr>
          <p:cNvPr id="15" name="TextBox 14"/>
          <p:cNvSpPr txBox="1"/>
          <p:nvPr/>
        </p:nvSpPr>
        <p:spPr>
          <a:xfrm>
            <a:off x="6410670" y="2220086"/>
            <a:ext cx="4023360" cy="492443"/>
          </a:xfrm>
          <a:prstGeom prst="rect">
            <a:avLst/>
          </a:prstGeom>
          <a:noFill/>
        </p:spPr>
        <p:txBody>
          <a:bodyPr wrap="square" lIns="0" tIns="0" rIns="0" bIns="0" rtlCol="0">
            <a:spAutoFit/>
          </a:bodyPr>
          <a:lstStyle/>
          <a:p>
            <a:pPr marL="0" lvl="2">
              <a:tabLst>
                <a:tab pos="519113" algn="l"/>
              </a:tabLst>
            </a:pPr>
            <a:r>
              <a:rPr lang="en-US" sz="3200" spc="-70" dirty="0">
                <a:solidFill>
                  <a:srgbClr val="FFFFFF"/>
                </a:solidFill>
              </a:rPr>
              <a:t>60</a:t>
            </a:r>
            <a:r>
              <a:rPr lang="en-US" sz="2800" b="1" spc="-70" dirty="0">
                <a:solidFill>
                  <a:srgbClr val="FFFFFF"/>
                </a:solidFill>
              </a:rPr>
              <a:t> </a:t>
            </a:r>
            <a:r>
              <a:rPr lang="en-US" sz="2000" spc="-70" dirty="0">
                <a:solidFill>
                  <a:srgbClr val="FFFFFF"/>
                </a:solidFill>
              </a:rPr>
              <a:t>min</a:t>
            </a:r>
            <a:r>
              <a:rPr lang="cs-CZ" sz="2000" spc="-70" dirty="0">
                <a:solidFill>
                  <a:srgbClr val="FFFFFF"/>
                </a:solidFill>
              </a:rPr>
              <a:t>ut volání</a:t>
            </a:r>
            <a:r>
              <a:rPr lang="en-US" sz="2000" spc="-70" dirty="0">
                <a:solidFill>
                  <a:srgbClr val="FFFFFF"/>
                </a:solidFill>
              </a:rPr>
              <a:t> </a:t>
            </a:r>
            <a:r>
              <a:rPr lang="cs-CZ" sz="2000" spc="-70" dirty="0">
                <a:solidFill>
                  <a:srgbClr val="FFFFFF"/>
                </a:solidFill>
              </a:rPr>
              <a:t>přes </a:t>
            </a:r>
            <a:r>
              <a:rPr lang="en-US" sz="2000" spc="-70" dirty="0">
                <a:solidFill>
                  <a:srgbClr val="FFFFFF"/>
                </a:solidFill>
              </a:rPr>
              <a:t>Skype </a:t>
            </a:r>
            <a:r>
              <a:rPr lang="cs-CZ" sz="2000" spc="-70" dirty="0">
                <a:solidFill>
                  <a:srgbClr val="FFFFFF"/>
                </a:solidFill>
              </a:rPr>
              <a:t>měsíčně</a:t>
            </a:r>
            <a:endParaRPr lang="en-US" sz="2000" spc="-70" dirty="0">
              <a:solidFill>
                <a:srgbClr val="FFFFFF"/>
              </a:solidFill>
            </a:endParaRPr>
          </a:p>
        </p:txBody>
      </p:sp>
      <p:sp>
        <p:nvSpPr>
          <p:cNvPr id="17" name="Rectangular Callout 16"/>
          <p:cNvSpPr/>
          <p:nvPr/>
        </p:nvSpPr>
        <p:spPr bwMode="auto">
          <a:xfrm>
            <a:off x="6108632" y="3540750"/>
            <a:ext cx="5227923" cy="1360552"/>
          </a:xfrm>
          <a:prstGeom prst="wedgeRectCallout">
            <a:avLst>
              <a:gd name="adj1" fmla="val -70627"/>
              <a:gd name="adj2" fmla="val -2250"/>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TextBox 18"/>
          <p:cNvSpPr txBox="1"/>
          <p:nvPr/>
        </p:nvSpPr>
        <p:spPr>
          <a:xfrm>
            <a:off x="6412227" y="3760907"/>
            <a:ext cx="4922768" cy="923330"/>
          </a:xfrm>
          <a:prstGeom prst="rect">
            <a:avLst/>
          </a:prstGeom>
          <a:noFill/>
        </p:spPr>
        <p:txBody>
          <a:bodyPr wrap="square" lIns="0" tIns="0" rIns="0" bIns="0" rtlCol="0">
            <a:spAutoFit/>
          </a:bodyPr>
          <a:lstStyle/>
          <a:p>
            <a:pPr marL="0" lvl="2"/>
            <a:r>
              <a:rPr lang="cs-CZ" sz="2000" spc="-70" dirty="0">
                <a:solidFill>
                  <a:srgbClr val="FFFFFF"/>
                </a:solidFill>
              </a:rPr>
              <a:t>Pro studenty, pedagogy a zaměstnance VŠ</a:t>
            </a:r>
            <a:endParaRPr lang="en-US" sz="2000" spc="-70" dirty="0">
              <a:solidFill>
                <a:srgbClr val="FFFFFF"/>
              </a:solidFill>
            </a:endParaRPr>
          </a:p>
          <a:p>
            <a:pPr marL="0" lvl="2"/>
            <a:r>
              <a:rPr lang="cs-CZ" sz="2000" spc="-70" dirty="0" smtClean="0">
                <a:solidFill>
                  <a:srgbClr val="FFFFFF"/>
                </a:solidFill>
              </a:rPr>
              <a:t>Čtyřleté </a:t>
            </a:r>
            <a:r>
              <a:rPr lang="cs-CZ" sz="2000" spc="-70" dirty="0">
                <a:solidFill>
                  <a:srgbClr val="FFFFFF"/>
                </a:solidFill>
              </a:rPr>
              <a:t>předplatné</a:t>
            </a:r>
            <a:endParaRPr lang="en-US" sz="2000" spc="-70" dirty="0">
              <a:solidFill>
                <a:srgbClr val="FFFFFF"/>
              </a:solidFill>
            </a:endParaRPr>
          </a:p>
          <a:p>
            <a:pPr marL="0" lvl="2"/>
            <a:r>
              <a:rPr lang="cs-CZ" sz="2000" spc="-70" dirty="0">
                <a:solidFill>
                  <a:srgbClr val="FFFFFF"/>
                </a:solidFill>
              </a:rPr>
              <a:t>Pro jednoho uživatele</a:t>
            </a:r>
            <a:endParaRPr lang="en-US" sz="2000" spc="-70" dirty="0">
              <a:solidFill>
                <a:srgbClr val="FFFFFF"/>
              </a:solidFill>
            </a:endParaRPr>
          </a:p>
        </p:txBody>
      </p:sp>
      <p:sp>
        <p:nvSpPr>
          <p:cNvPr id="20" name="Rectangular Callout 19"/>
          <p:cNvSpPr/>
          <p:nvPr/>
        </p:nvSpPr>
        <p:spPr bwMode="auto">
          <a:xfrm>
            <a:off x="6107073" y="5018080"/>
            <a:ext cx="5227923" cy="1683662"/>
          </a:xfrm>
          <a:prstGeom prst="wedgeRectCallout">
            <a:avLst>
              <a:gd name="adj1" fmla="val -74763"/>
              <a:gd name="adj2" fmla="val -62108"/>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TextBox 23"/>
          <p:cNvSpPr txBox="1"/>
          <p:nvPr/>
        </p:nvSpPr>
        <p:spPr>
          <a:xfrm>
            <a:off x="6436307" y="5455111"/>
            <a:ext cx="4781149" cy="923330"/>
          </a:xfrm>
          <a:prstGeom prst="rect">
            <a:avLst/>
          </a:prstGeom>
          <a:noFill/>
        </p:spPr>
        <p:txBody>
          <a:bodyPr wrap="square" lIns="0" tIns="0" rIns="0" bIns="0" rtlCol="0">
            <a:spAutoFit/>
          </a:bodyPr>
          <a:lstStyle/>
          <a:p>
            <a:pPr marL="0" lvl="2"/>
            <a:r>
              <a:rPr lang="cs-CZ" sz="2000" spc="-70" dirty="0">
                <a:solidFill>
                  <a:srgbClr val="FFFFFF"/>
                </a:solidFill>
              </a:rPr>
              <a:t>Aplikace sady Professional Plus</a:t>
            </a:r>
            <a:endParaRPr lang="en-US" sz="2000" spc="-70" dirty="0">
              <a:solidFill>
                <a:srgbClr val="FFFFFF"/>
              </a:solidFill>
            </a:endParaRPr>
          </a:p>
          <a:p>
            <a:pPr marL="0" lvl="2"/>
            <a:r>
              <a:rPr lang="cs-CZ" sz="2000" spc="-70" dirty="0">
                <a:solidFill>
                  <a:srgbClr val="FFFFFF"/>
                </a:solidFill>
              </a:rPr>
              <a:t>Vždy nová verze</a:t>
            </a:r>
            <a:endParaRPr lang="en-US" sz="2000" spc="-70" dirty="0">
              <a:solidFill>
                <a:srgbClr val="FFFFFF"/>
              </a:solidFill>
            </a:endParaRPr>
          </a:p>
          <a:p>
            <a:pPr marL="0" lvl="2"/>
            <a:r>
              <a:rPr lang="cs-CZ" sz="2000" spc="-70" dirty="0">
                <a:solidFill>
                  <a:srgbClr val="FFFFFF"/>
                </a:solidFill>
              </a:rPr>
              <a:t>(nenabízí se v OEM)</a:t>
            </a:r>
            <a:endParaRPr lang="en-US" sz="2000" spc="-70" dirty="0">
              <a:solidFill>
                <a:srgbClr val="FFFFFF"/>
              </a:solidFill>
            </a:endParaRPr>
          </a:p>
        </p:txBody>
      </p:sp>
      <p:sp>
        <p:nvSpPr>
          <p:cNvPr id="3" name="Slide Number Placeholder 2"/>
          <p:cNvSpPr>
            <a:spLocks noGrp="1"/>
          </p:cNvSpPr>
          <p:nvPr>
            <p:ph type="sldNum" sz="quarter" idx="4294967295"/>
          </p:nvPr>
        </p:nvSpPr>
        <p:spPr>
          <a:xfrm>
            <a:off x="522288" y="6399557"/>
            <a:ext cx="560686" cy="219456"/>
          </a:xfrm>
          <a:prstGeom prst="rect">
            <a:avLst/>
          </a:prstGeom>
        </p:spPr>
        <p:txBody>
          <a:bodyPr/>
          <a:lstStyle/>
          <a:p>
            <a:fld id="{727B4C2D-45E2-4621-8491-2995EB46A674}" type="slidenum">
              <a:rPr lang="en-US" smtClean="0">
                <a:gradFill>
                  <a:gsLst>
                    <a:gs pos="100000">
                      <a:srgbClr val="797A7D"/>
                    </a:gs>
                    <a:gs pos="0">
                      <a:srgbClr val="797A7D"/>
                    </a:gs>
                  </a:gsLst>
                  <a:lin ang="5400000" scaled="0"/>
                </a:gradFill>
              </a:rPr>
              <a:pPr/>
              <a:t>6</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xmlns="" val="41288393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68265" y="4631194"/>
            <a:ext cx="4872483" cy="1738579"/>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473595" y="228601"/>
            <a:ext cx="11149013" cy="747897"/>
          </a:xfrm>
        </p:spPr>
        <p:txBody>
          <a:bodyPr/>
          <a:lstStyle/>
          <a:p>
            <a:r>
              <a:rPr lang="cs-CZ" dirty="0" smtClean="0"/>
              <a:t>Nová nabídka Office</a:t>
            </a:r>
            <a:endParaRPr lang="en-US" sz="3600" dirty="0">
              <a:solidFill>
                <a:schemeClr val="tx1">
                  <a:lumMod val="65000"/>
                  <a:lumOff val="35000"/>
                </a:schemeClr>
              </a:solidFill>
            </a:endParaRPr>
          </a:p>
        </p:txBody>
      </p:sp>
      <p:sp>
        <p:nvSpPr>
          <p:cNvPr id="21" name="Text Placeholder 2"/>
          <p:cNvSpPr txBox="1">
            <a:spLocks/>
          </p:cNvSpPr>
          <p:nvPr/>
        </p:nvSpPr>
        <p:spPr>
          <a:xfrm>
            <a:off x="459900" y="4642659"/>
            <a:ext cx="4596573" cy="1690562"/>
          </a:xfrm>
          <a:prstGeom prst="rect">
            <a:avLst/>
          </a:prstGeom>
        </p:spPr>
        <p:txBody>
          <a:bodyPr lIns="0" tIns="45711" rIns="91420" bIns="45711"/>
          <a:lstStyle>
            <a:lvl1pPr marL="346075" indent="-346075" algn="l" defTabSz="914363"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000" spc="-70" dirty="0">
                <a:ea typeface="Segoe UI" pitchFamily="34" charset="0"/>
                <a:cs typeface="Segoe UI" pitchFamily="34" charset="0"/>
              </a:rPr>
              <a:t>Jedno předplatné na všechna vaše zařízení</a:t>
            </a:r>
            <a:endParaRPr lang="en-US" sz="2000" spc="-70" dirty="0">
              <a:ea typeface="Segoe UI" pitchFamily="34" charset="0"/>
              <a:cs typeface="Segoe UI" pitchFamily="34" charset="0"/>
            </a:endParaRPr>
          </a:p>
          <a:p>
            <a:pPr marL="0" indent="0">
              <a:buNone/>
            </a:pPr>
            <a:r>
              <a:rPr lang="cs-CZ" sz="2000" spc="-70" dirty="0">
                <a:ea typeface="Segoe UI" pitchFamily="34" charset="0"/>
                <a:cs typeface="Segoe UI" pitchFamily="34" charset="0"/>
              </a:rPr>
              <a:t>Aplikace sady Office Professional</a:t>
            </a:r>
            <a:r>
              <a:rPr lang="en-US" sz="2000" spc="-70" dirty="0">
                <a:ea typeface="Segoe UI" pitchFamily="34" charset="0"/>
                <a:cs typeface="Segoe UI" pitchFamily="34" charset="0"/>
              </a:rPr>
              <a:t>*</a:t>
            </a:r>
          </a:p>
          <a:p>
            <a:pPr marL="0" indent="0">
              <a:buNone/>
            </a:pPr>
            <a:r>
              <a:rPr lang="cs-CZ" sz="2000" spc="-70" dirty="0">
                <a:ea typeface="Segoe UI" pitchFamily="34" charset="0"/>
                <a:cs typeface="Segoe UI" pitchFamily="34" charset="0"/>
              </a:rPr>
              <a:t>Prémiové služby</a:t>
            </a:r>
            <a:endParaRPr lang="en-US" sz="2000" spc="-70" dirty="0">
              <a:ea typeface="Segoe UI" pitchFamily="34" charset="0"/>
              <a:cs typeface="Segoe UI" pitchFamily="34" charset="0"/>
            </a:endParaRPr>
          </a:p>
          <a:p>
            <a:pPr marL="0" indent="0">
              <a:buNone/>
            </a:pPr>
            <a:r>
              <a:rPr lang="cs-CZ" sz="2000" spc="-70" dirty="0">
                <a:ea typeface="Segoe UI" pitchFamily="34" charset="0"/>
                <a:cs typeface="Segoe UI" pitchFamily="34" charset="0"/>
              </a:rPr>
              <a:t>Vždy nová verze</a:t>
            </a:r>
            <a:endParaRPr lang="en-US" sz="2000" spc="-70" dirty="0">
              <a:ea typeface="Segoe UI" pitchFamily="34" charset="0"/>
              <a:cs typeface="Segoe UI" pitchFamily="34" charset="0"/>
            </a:endParaRPr>
          </a:p>
          <a:p>
            <a:pPr marL="0" indent="0">
              <a:buNone/>
            </a:pPr>
            <a:r>
              <a:rPr lang="cs-CZ" sz="2000" spc="-70" dirty="0">
                <a:ea typeface="Segoe UI" pitchFamily="34" charset="0"/>
                <a:cs typeface="Segoe UI" pitchFamily="34" charset="0"/>
              </a:rPr>
              <a:t>Zároveň pro uživatele PC i Mac</a:t>
            </a:r>
            <a:endParaRPr lang="en-US" sz="2000" spc="-70" dirty="0">
              <a:ea typeface="Segoe UI" pitchFamily="34" charset="0"/>
              <a:cs typeface="Segoe UI" pitchFamily="34" charset="0"/>
            </a:endParaRPr>
          </a:p>
          <a:p>
            <a:pPr marL="0" indent="0">
              <a:buNone/>
            </a:pPr>
            <a:endParaRPr lang="en-US" sz="2000" spc="-70" dirty="0">
              <a:ea typeface="Segoe UI" pitchFamily="34" charset="0"/>
              <a:cs typeface="Segoe UI" pitchFamily="34" charset="0"/>
            </a:endParaRPr>
          </a:p>
        </p:txBody>
      </p:sp>
      <p:grpSp>
        <p:nvGrpSpPr>
          <p:cNvPr id="22" name="Group 21"/>
          <p:cNvGrpSpPr>
            <a:grpSpLocks noChangeAspect="1"/>
          </p:cNvGrpSpPr>
          <p:nvPr/>
        </p:nvGrpSpPr>
        <p:grpSpPr>
          <a:xfrm>
            <a:off x="5379347" y="1358245"/>
            <a:ext cx="6807055" cy="3211302"/>
            <a:chOff x="1474945" y="1025792"/>
            <a:chExt cx="8889792" cy="4193856"/>
          </a:xfrm>
        </p:grpSpPr>
        <p:pic>
          <p:nvPicPr>
            <p:cNvPr id="23" name="Picture 3" descr="C:\Users\user\Pictures\Work pics and images\Office15\New box shots July 2012\More\EN_Office2013_HS_3D_Left_Medialess.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474945" y="1318048"/>
              <a:ext cx="2522741" cy="3658681"/>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 descr="C:\Users\user\Pictures\Work pics and images\Media Bank downloads\box shots\MacOffice11EN_Family_Stack.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
            <a:stretch/>
          </p:blipFill>
          <p:spPr bwMode="auto">
            <a:xfrm>
              <a:off x="2974224" y="1110030"/>
              <a:ext cx="2242313" cy="4109618"/>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 descr="C:\Users\user\Pictures\Work pics and images\Office15\New box shots July 2012\More\EN_Office2013_HB_3D_Left_Medialess.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4576024" y="1285723"/>
              <a:ext cx="2480418" cy="3691006"/>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C:\Users\user\Pictures\Work pics and images\Media Bank downloads\box shots\MacOffice11EN_Family_Stack.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a:stretch/>
          </p:blipFill>
          <p:spPr bwMode="auto">
            <a:xfrm>
              <a:off x="6109489" y="1025792"/>
              <a:ext cx="1671604" cy="4064474"/>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4" descr="C:\Users\user\Pictures\Work pics and images\Office15\New box shots July 2012\More\EN_Office2013_Pro_3D_Left_Medialess.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7720341" y="1295393"/>
              <a:ext cx="2644396" cy="3574718"/>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Rectangle 27"/>
            <p:cNvSpPr/>
            <p:nvPr/>
          </p:nvSpPr>
          <p:spPr bwMode="auto">
            <a:xfrm>
              <a:off x="4250556" y="1513840"/>
              <a:ext cx="325120" cy="3200400"/>
            </a:xfrm>
            <a:prstGeom prst="rect">
              <a:avLst/>
            </a:prstGeom>
            <a:gradFill flip="none" rotWithShape="1">
              <a:gsLst>
                <a:gs pos="0">
                  <a:schemeClr val="tx1">
                    <a:alpha val="24000"/>
                  </a:schemeClr>
                </a:gs>
                <a:gs pos="50000">
                  <a:schemeClr val="tx1">
                    <a:alpha val="7000"/>
                  </a:schemeClr>
                </a:gs>
                <a:gs pos="100000">
                  <a:srgbClr val="000000">
                    <a:tint val="23500"/>
                    <a:satMod val="160000"/>
                    <a:alpha val="0"/>
                  </a:srgbClr>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2000" spc="-70" dirty="0">
                <a:gradFill>
                  <a:gsLst>
                    <a:gs pos="0">
                      <a:srgbClr val="FFFFFF"/>
                    </a:gs>
                    <a:gs pos="100000">
                      <a:srgbClr val="FFFFFF"/>
                    </a:gs>
                  </a:gsLst>
                  <a:lin ang="5400000" scaled="0"/>
                </a:gradFill>
                <a:latin typeface="Segoe Pro" pitchFamily="34" charset="0"/>
                <a:ea typeface="Segoe UI" pitchFamily="34" charset="0"/>
                <a:cs typeface="Segoe UI" pitchFamily="34" charset="0"/>
              </a:endParaRPr>
            </a:p>
          </p:txBody>
        </p:sp>
        <p:sp>
          <p:nvSpPr>
            <p:cNvPr id="29" name="Rectangle 28"/>
            <p:cNvSpPr/>
            <p:nvPr/>
          </p:nvSpPr>
          <p:spPr bwMode="auto">
            <a:xfrm>
              <a:off x="2650307" y="1578988"/>
              <a:ext cx="325120" cy="3165732"/>
            </a:xfrm>
            <a:prstGeom prst="rect">
              <a:avLst/>
            </a:prstGeom>
            <a:gradFill flip="none" rotWithShape="1">
              <a:gsLst>
                <a:gs pos="0">
                  <a:schemeClr val="tx1">
                    <a:alpha val="24000"/>
                  </a:schemeClr>
                </a:gs>
                <a:gs pos="50000">
                  <a:schemeClr val="tx1">
                    <a:alpha val="7000"/>
                  </a:schemeClr>
                </a:gs>
                <a:gs pos="100000">
                  <a:srgbClr val="000000">
                    <a:tint val="23500"/>
                    <a:satMod val="160000"/>
                    <a:alpha val="0"/>
                  </a:srgbClr>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2000" spc="-70" dirty="0">
                <a:gradFill>
                  <a:gsLst>
                    <a:gs pos="0">
                      <a:srgbClr val="FFFFFF"/>
                    </a:gs>
                    <a:gs pos="100000">
                      <a:srgbClr val="FFFFFF"/>
                    </a:gs>
                  </a:gsLst>
                  <a:lin ang="5400000" scaled="0"/>
                </a:gradFill>
                <a:latin typeface="Segoe Pro" pitchFamily="34" charset="0"/>
                <a:ea typeface="Segoe UI" pitchFamily="34" charset="0"/>
                <a:cs typeface="Segoe UI" pitchFamily="34" charset="0"/>
              </a:endParaRPr>
            </a:p>
          </p:txBody>
        </p:sp>
        <p:sp>
          <p:nvSpPr>
            <p:cNvPr id="30" name="Rectangle 29"/>
            <p:cNvSpPr/>
            <p:nvPr/>
          </p:nvSpPr>
          <p:spPr bwMode="auto">
            <a:xfrm>
              <a:off x="7412548" y="1553784"/>
              <a:ext cx="325121" cy="3116541"/>
            </a:xfrm>
            <a:prstGeom prst="rect">
              <a:avLst/>
            </a:prstGeom>
            <a:gradFill flip="none" rotWithShape="1">
              <a:gsLst>
                <a:gs pos="0">
                  <a:schemeClr val="tx1">
                    <a:alpha val="24000"/>
                  </a:schemeClr>
                </a:gs>
                <a:gs pos="50000">
                  <a:schemeClr val="tx1">
                    <a:alpha val="7000"/>
                  </a:schemeClr>
                </a:gs>
                <a:gs pos="100000">
                  <a:srgbClr val="000000">
                    <a:tint val="23500"/>
                    <a:satMod val="160000"/>
                    <a:alpha val="0"/>
                  </a:srgbClr>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2000" spc="-70" dirty="0">
                <a:gradFill>
                  <a:gsLst>
                    <a:gs pos="0">
                      <a:srgbClr val="FFFFFF"/>
                    </a:gs>
                    <a:gs pos="100000">
                      <a:srgbClr val="FFFFFF"/>
                    </a:gs>
                  </a:gsLst>
                  <a:lin ang="5400000" scaled="0"/>
                </a:gradFill>
                <a:latin typeface="Segoe Pro" pitchFamily="34" charset="0"/>
                <a:ea typeface="Segoe UI" pitchFamily="34" charset="0"/>
                <a:cs typeface="Segoe UI" pitchFamily="34" charset="0"/>
              </a:endParaRPr>
            </a:p>
          </p:txBody>
        </p:sp>
        <p:sp>
          <p:nvSpPr>
            <p:cNvPr id="31" name="Rectangle 30"/>
            <p:cNvSpPr/>
            <p:nvPr/>
          </p:nvSpPr>
          <p:spPr bwMode="auto">
            <a:xfrm>
              <a:off x="5794876" y="1534160"/>
              <a:ext cx="325120" cy="3200400"/>
            </a:xfrm>
            <a:prstGeom prst="rect">
              <a:avLst/>
            </a:prstGeom>
            <a:gradFill flip="none" rotWithShape="1">
              <a:gsLst>
                <a:gs pos="0">
                  <a:schemeClr val="tx1">
                    <a:alpha val="24000"/>
                  </a:schemeClr>
                </a:gs>
                <a:gs pos="50000">
                  <a:schemeClr val="tx1">
                    <a:alpha val="7000"/>
                  </a:schemeClr>
                </a:gs>
                <a:gs pos="100000">
                  <a:srgbClr val="000000">
                    <a:tint val="23500"/>
                    <a:satMod val="160000"/>
                    <a:alpha val="0"/>
                  </a:srgbClr>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2000" spc="-70" dirty="0">
                <a:gradFill>
                  <a:gsLst>
                    <a:gs pos="0">
                      <a:srgbClr val="FFFFFF"/>
                    </a:gs>
                    <a:gs pos="100000">
                      <a:srgbClr val="FFFFFF"/>
                    </a:gs>
                  </a:gsLst>
                  <a:lin ang="5400000" scaled="0"/>
                </a:gradFill>
                <a:latin typeface="Segoe Pro" pitchFamily="34" charset="0"/>
                <a:ea typeface="Segoe UI" pitchFamily="34" charset="0"/>
                <a:cs typeface="Segoe UI" pitchFamily="34" charset="0"/>
              </a:endParaRPr>
            </a:p>
          </p:txBody>
        </p:sp>
      </p:grpSp>
      <p:sp>
        <p:nvSpPr>
          <p:cNvPr id="32" name="Rectangle 31"/>
          <p:cNvSpPr/>
          <p:nvPr/>
        </p:nvSpPr>
        <p:spPr bwMode="auto">
          <a:xfrm>
            <a:off x="5379346" y="4631194"/>
            <a:ext cx="6632732" cy="1738578"/>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 </a:t>
            </a:r>
          </a:p>
        </p:txBody>
      </p:sp>
      <p:sp>
        <p:nvSpPr>
          <p:cNvPr id="33" name="Text Placeholder 2"/>
          <p:cNvSpPr txBox="1">
            <a:spLocks/>
          </p:cNvSpPr>
          <p:nvPr/>
        </p:nvSpPr>
        <p:spPr>
          <a:xfrm>
            <a:off x="5605684" y="4631195"/>
            <a:ext cx="6004809" cy="1312695"/>
          </a:xfrm>
          <a:prstGeom prst="rect">
            <a:avLst/>
          </a:prstGeom>
        </p:spPr>
        <p:txBody>
          <a:bodyPr lIns="0" tIns="45711" rIns="91420" bIns="45711"/>
          <a:lstStyle>
            <a:lvl1pPr marL="346075" indent="-346075" algn="l" defTabSz="914363"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000" spc="-70" dirty="0">
                <a:ea typeface="Segoe UI" pitchFamily="34" charset="0"/>
                <a:cs typeface="Segoe UI" pitchFamily="34" charset="0"/>
              </a:rPr>
              <a:t>Nepřenosná licence na </a:t>
            </a:r>
            <a:r>
              <a:rPr lang="en-US" sz="2000" spc="-70" dirty="0">
                <a:ea typeface="Segoe UI" pitchFamily="34" charset="0"/>
                <a:cs typeface="Segoe UI" pitchFamily="34" charset="0"/>
              </a:rPr>
              <a:t>1 PC </a:t>
            </a:r>
            <a:r>
              <a:rPr lang="cs-CZ" sz="2000" spc="-70" dirty="0">
                <a:ea typeface="Segoe UI" pitchFamily="34" charset="0"/>
                <a:cs typeface="Segoe UI" pitchFamily="34" charset="0"/>
              </a:rPr>
              <a:t>nebo</a:t>
            </a:r>
            <a:r>
              <a:rPr lang="en-US" sz="2000" spc="-70" dirty="0">
                <a:ea typeface="Segoe UI" pitchFamily="34" charset="0"/>
                <a:cs typeface="Segoe UI" pitchFamily="34" charset="0"/>
              </a:rPr>
              <a:t> Mac</a:t>
            </a:r>
          </a:p>
          <a:p>
            <a:pPr marL="0" indent="0">
              <a:buNone/>
            </a:pPr>
            <a:r>
              <a:rPr lang="cs-CZ" sz="2000" spc="-70" dirty="0">
                <a:ea typeface="Segoe UI" pitchFamily="34" charset="0"/>
                <a:cs typeface="Segoe UI" pitchFamily="34" charset="0"/>
              </a:rPr>
              <a:t>Sady se liší počtem aplikací</a:t>
            </a:r>
            <a:endParaRPr lang="en-US" sz="2000" spc="-70" dirty="0">
              <a:ea typeface="Segoe UI" pitchFamily="34" charset="0"/>
              <a:cs typeface="Segoe UI" pitchFamily="34" charset="0"/>
            </a:endParaRPr>
          </a:p>
          <a:p>
            <a:pPr marL="0" indent="0">
              <a:buNone/>
            </a:pPr>
            <a:r>
              <a:rPr lang="cs-CZ" sz="2000" spc="-70" dirty="0">
                <a:ea typeface="Segoe UI" pitchFamily="34" charset="0"/>
                <a:cs typeface="Segoe UI" pitchFamily="34" charset="0"/>
              </a:rPr>
              <a:t>Napojují se na </a:t>
            </a:r>
            <a:r>
              <a:rPr lang="en-US" sz="2000" spc="-70" dirty="0">
                <a:ea typeface="Segoe UI" pitchFamily="34" charset="0"/>
                <a:cs typeface="Segoe UI" pitchFamily="34" charset="0"/>
              </a:rPr>
              <a:t>SkyDrive</a:t>
            </a:r>
          </a:p>
          <a:p>
            <a:pPr marL="0" indent="0">
              <a:buNone/>
            </a:pPr>
            <a:r>
              <a:rPr lang="cs-CZ" sz="2000" spc="-70" dirty="0">
                <a:ea typeface="Segoe UI" pitchFamily="34" charset="0"/>
                <a:cs typeface="Segoe UI" pitchFamily="34" charset="0"/>
              </a:rPr>
              <a:t>Jiné sady pro uživatele PC a jiné sady pro uživatele Mac</a:t>
            </a:r>
            <a:endParaRPr lang="en-US" sz="2000" spc="-70" dirty="0">
              <a:ea typeface="Segoe UI" pitchFamily="34" charset="0"/>
              <a:cs typeface="Segoe UI" pitchFamily="34" charset="0"/>
            </a:endParaRPr>
          </a:p>
        </p:txBody>
      </p:sp>
      <p:grpSp>
        <p:nvGrpSpPr>
          <p:cNvPr id="3" name="Group 2"/>
          <p:cNvGrpSpPr/>
          <p:nvPr/>
        </p:nvGrpSpPr>
        <p:grpSpPr>
          <a:xfrm>
            <a:off x="186523" y="1564009"/>
            <a:ext cx="4869950" cy="2916742"/>
            <a:chOff x="131900" y="1767765"/>
            <a:chExt cx="4986456" cy="2949434"/>
          </a:xfrm>
        </p:grpSpPr>
        <p:pic>
          <p:nvPicPr>
            <p:cNvPr id="35"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31900" y="1771266"/>
              <a:ext cx="2043480" cy="283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6" name="Group 35"/>
            <p:cNvGrpSpPr>
              <a:grpSpLocks noChangeAspect="1"/>
            </p:cNvGrpSpPr>
            <p:nvPr/>
          </p:nvGrpSpPr>
          <p:grpSpPr>
            <a:xfrm>
              <a:off x="1508009" y="1777980"/>
              <a:ext cx="2190130" cy="2853290"/>
              <a:chOff x="1765169" y="1318022"/>
              <a:chExt cx="2823779" cy="3678805"/>
            </a:xfrm>
          </p:grpSpPr>
          <p:pic>
            <p:nvPicPr>
              <p:cNvPr id="37" name="Picture 2" descr="C:\Users\user\Pictures\Work pics and images\Office15\New box shots July 2012\More\EN_Office2013_Univ_3D_Left_Medialess.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986072" y="1318022"/>
                <a:ext cx="2602876" cy="3678805"/>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Rectangle 37"/>
              <p:cNvSpPr/>
              <p:nvPr/>
            </p:nvSpPr>
            <p:spPr bwMode="auto">
              <a:xfrm>
                <a:off x="1765169" y="1631245"/>
                <a:ext cx="325120" cy="3064932"/>
              </a:xfrm>
              <a:prstGeom prst="rect">
                <a:avLst/>
              </a:prstGeom>
              <a:gradFill flip="none" rotWithShape="1">
                <a:gsLst>
                  <a:gs pos="0">
                    <a:schemeClr val="tx1">
                      <a:alpha val="24000"/>
                    </a:schemeClr>
                  </a:gs>
                  <a:gs pos="50000">
                    <a:schemeClr val="tx1">
                      <a:alpha val="7000"/>
                    </a:schemeClr>
                  </a:gs>
                  <a:gs pos="100000">
                    <a:srgbClr val="000000">
                      <a:tint val="23500"/>
                      <a:satMod val="160000"/>
                      <a:alpha val="0"/>
                    </a:srgbClr>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2000" spc="-70" dirty="0">
                  <a:gradFill>
                    <a:gsLst>
                      <a:gs pos="0">
                        <a:srgbClr val="FFFFFF"/>
                      </a:gs>
                      <a:gs pos="100000">
                        <a:srgbClr val="FFFFFF"/>
                      </a:gs>
                    </a:gsLst>
                    <a:lin ang="5400000" scaled="0"/>
                  </a:gradFill>
                  <a:latin typeface="Segoe Pro" pitchFamily="34" charset="0"/>
                  <a:ea typeface="Segoe UI" pitchFamily="34" charset="0"/>
                  <a:cs typeface="Segoe UI" pitchFamily="34" charset="0"/>
                </a:endParaRPr>
              </a:p>
            </p:txBody>
          </p:sp>
        </p:grpSp>
        <p:grpSp>
          <p:nvGrpSpPr>
            <p:cNvPr id="39" name="Group 38"/>
            <p:cNvGrpSpPr>
              <a:grpSpLocks noChangeAspect="1"/>
            </p:cNvGrpSpPr>
            <p:nvPr/>
          </p:nvGrpSpPr>
          <p:grpSpPr>
            <a:xfrm>
              <a:off x="2887456" y="1767765"/>
              <a:ext cx="2230900" cy="2949434"/>
              <a:chOff x="2764772" y="1271180"/>
              <a:chExt cx="2876344" cy="3802765"/>
            </a:xfrm>
          </p:grpSpPr>
          <p:pic>
            <p:nvPicPr>
              <p:cNvPr id="40"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924855" y="1271180"/>
                <a:ext cx="2716261" cy="3802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 name="Rectangle 40"/>
              <p:cNvSpPr/>
              <p:nvPr/>
            </p:nvSpPr>
            <p:spPr bwMode="auto">
              <a:xfrm>
                <a:off x="2764772" y="1636889"/>
                <a:ext cx="325120" cy="3064932"/>
              </a:xfrm>
              <a:prstGeom prst="rect">
                <a:avLst/>
              </a:prstGeom>
              <a:gradFill flip="none" rotWithShape="1">
                <a:gsLst>
                  <a:gs pos="0">
                    <a:schemeClr val="tx1">
                      <a:alpha val="24000"/>
                    </a:schemeClr>
                  </a:gs>
                  <a:gs pos="50000">
                    <a:schemeClr val="tx1">
                      <a:alpha val="7000"/>
                    </a:schemeClr>
                  </a:gs>
                  <a:gs pos="100000">
                    <a:srgbClr val="000000">
                      <a:tint val="23500"/>
                      <a:satMod val="160000"/>
                      <a:alpha val="0"/>
                    </a:srgbClr>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2000" spc="-70" dirty="0">
                  <a:gradFill>
                    <a:gsLst>
                      <a:gs pos="0">
                        <a:srgbClr val="FFFFFF"/>
                      </a:gs>
                      <a:gs pos="100000">
                        <a:srgbClr val="FFFFFF"/>
                      </a:gs>
                    </a:gsLst>
                    <a:lin ang="5400000" scaled="0"/>
                  </a:gradFill>
                  <a:latin typeface="Segoe Pro" pitchFamily="34" charset="0"/>
                  <a:ea typeface="Segoe UI" pitchFamily="34" charset="0"/>
                  <a:cs typeface="Segoe UI" pitchFamily="34" charset="0"/>
                </a:endParaRPr>
              </a:p>
            </p:txBody>
          </p:sp>
        </p:grpSp>
        <p:sp>
          <p:nvSpPr>
            <p:cNvPr id="42" name="Rectangle 41"/>
            <p:cNvSpPr>
              <a:spLocks noChangeAspect="1"/>
            </p:cNvSpPr>
            <p:nvPr/>
          </p:nvSpPr>
          <p:spPr bwMode="auto">
            <a:xfrm>
              <a:off x="1603806" y="1951687"/>
              <a:ext cx="252164" cy="2285235"/>
            </a:xfrm>
            <a:prstGeom prst="rect">
              <a:avLst/>
            </a:prstGeom>
            <a:gradFill flip="none" rotWithShape="1">
              <a:gsLst>
                <a:gs pos="0">
                  <a:schemeClr val="tx1">
                    <a:alpha val="24000"/>
                  </a:schemeClr>
                </a:gs>
                <a:gs pos="50000">
                  <a:schemeClr val="tx1">
                    <a:alpha val="7000"/>
                  </a:schemeClr>
                </a:gs>
                <a:gs pos="100000">
                  <a:srgbClr val="000000">
                    <a:tint val="23500"/>
                    <a:satMod val="160000"/>
                    <a:alpha val="0"/>
                  </a:srgbClr>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2000" spc="-70" dirty="0">
                <a:gradFill>
                  <a:gsLst>
                    <a:gs pos="0">
                      <a:srgbClr val="FFFFFF"/>
                    </a:gs>
                    <a:gs pos="100000">
                      <a:srgbClr val="FFFFFF"/>
                    </a:gs>
                  </a:gsLst>
                  <a:lin ang="5400000" scaled="0"/>
                </a:gradFill>
                <a:latin typeface="Segoe Pro" pitchFamily="34" charset="0"/>
                <a:ea typeface="Segoe UI" pitchFamily="34" charset="0"/>
                <a:cs typeface="Segoe UI" pitchFamily="34" charset="0"/>
              </a:endParaRPr>
            </a:p>
          </p:txBody>
        </p:sp>
      </p:grpSp>
      <p:sp>
        <p:nvSpPr>
          <p:cNvPr id="43" name="TextBox 42"/>
          <p:cNvSpPr txBox="1"/>
          <p:nvPr/>
        </p:nvSpPr>
        <p:spPr>
          <a:xfrm>
            <a:off x="568470" y="6648798"/>
            <a:ext cx="6709349" cy="161583"/>
          </a:xfrm>
          <a:prstGeom prst="rect">
            <a:avLst/>
          </a:prstGeom>
          <a:noFill/>
        </p:spPr>
        <p:txBody>
          <a:bodyPr wrap="square" lIns="0" tIns="0" rIns="0" bIns="0" rtlCol="0">
            <a:spAutoFit/>
          </a:bodyPr>
          <a:lstStyle/>
          <a:p>
            <a:r>
              <a:rPr lang="en-US" sz="1050" spc="-70" dirty="0">
                <a:gradFill>
                  <a:gsLst>
                    <a:gs pos="2917">
                      <a:schemeClr val="bg2"/>
                    </a:gs>
                    <a:gs pos="95000">
                      <a:schemeClr val="bg2"/>
                    </a:gs>
                  </a:gsLst>
                  <a:lin ang="5400000" scaled="0"/>
                </a:gradFill>
              </a:rPr>
              <a:t>*Office Professional apps for Home Premium and University;  Small Business Premium also includes </a:t>
            </a:r>
            <a:r>
              <a:rPr lang="en-US" sz="1050" spc="-70" dirty="0" err="1">
                <a:gradFill>
                  <a:gsLst>
                    <a:gs pos="2917">
                      <a:schemeClr val="bg2"/>
                    </a:gs>
                    <a:gs pos="95000">
                      <a:schemeClr val="bg2"/>
                    </a:gs>
                  </a:gsLst>
                  <a:lin ang="5400000" scaled="0"/>
                </a:gradFill>
              </a:rPr>
              <a:t>Lync</a:t>
            </a:r>
            <a:r>
              <a:rPr lang="en-US" sz="1050" spc="-70" dirty="0">
                <a:gradFill>
                  <a:gsLst>
                    <a:gs pos="2917">
                      <a:schemeClr val="bg2"/>
                    </a:gs>
                    <a:gs pos="95000">
                      <a:schemeClr val="bg2"/>
                    </a:gs>
                  </a:gsLst>
                  <a:lin ang="5400000" scaled="0"/>
                </a:gradFill>
              </a:rPr>
              <a:t>, InfoPath</a:t>
            </a:r>
          </a:p>
        </p:txBody>
      </p:sp>
      <p:sp>
        <p:nvSpPr>
          <p:cNvPr id="4" name="Slide Number Placeholder 3"/>
          <p:cNvSpPr>
            <a:spLocks noGrp="1"/>
          </p:cNvSpPr>
          <p:nvPr>
            <p:ph type="sldNum" sz="quarter" idx="4294967295"/>
          </p:nvPr>
        </p:nvSpPr>
        <p:spPr>
          <a:xfrm>
            <a:off x="522288" y="6399557"/>
            <a:ext cx="560686" cy="219456"/>
          </a:xfrm>
          <a:prstGeom prst="rect">
            <a:avLst/>
          </a:prstGeom>
        </p:spPr>
        <p:txBody>
          <a:bodyPr/>
          <a:lstStyle/>
          <a:p>
            <a:fld id="{727B4C2D-45E2-4621-8491-2995EB46A674}" type="slidenum">
              <a:rPr lang="en-US" smtClean="0">
                <a:gradFill>
                  <a:gsLst>
                    <a:gs pos="100000">
                      <a:srgbClr val="797A7D"/>
                    </a:gs>
                    <a:gs pos="0">
                      <a:srgbClr val="797A7D"/>
                    </a:gs>
                  </a:gsLst>
                  <a:lin ang="5400000" scaled="0"/>
                </a:gradFill>
              </a:rPr>
              <a:pPr/>
              <a:t>7</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xmlns="" val="9071558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0701" y="228605"/>
            <a:ext cx="11564030" cy="747897"/>
          </a:xfrm>
        </p:spPr>
        <p:txBody>
          <a:bodyPr/>
          <a:lstStyle/>
          <a:p>
            <a:r>
              <a:rPr lang="en-US" dirty="0" smtClean="0"/>
              <a:t>SMB </a:t>
            </a:r>
            <a:r>
              <a:rPr lang="en-US" dirty="0" err="1" smtClean="0"/>
              <a:t>zákazník</a:t>
            </a:r>
            <a:endParaRPr lang="en-US" dirty="0"/>
          </a:p>
        </p:txBody>
      </p:sp>
      <p:sp>
        <p:nvSpPr>
          <p:cNvPr id="26" name="Rectangle 25"/>
          <p:cNvSpPr/>
          <p:nvPr/>
        </p:nvSpPr>
        <p:spPr bwMode="auto">
          <a:xfrm>
            <a:off x="1062611" y="3876629"/>
            <a:ext cx="2296518" cy="229652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marL="55563" indent="-55563"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5906977" y="3876629"/>
            <a:ext cx="2296518" cy="229652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marL="55563" indent="-55563"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useBgFill="1">
        <p:nvSpPr>
          <p:cNvPr id="33" name="Rectangle 32"/>
          <p:cNvSpPr/>
          <p:nvPr/>
        </p:nvSpPr>
        <p:spPr bwMode="auto">
          <a:xfrm>
            <a:off x="8213459" y="3876629"/>
            <a:ext cx="2421916" cy="229652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55563" indent="-55563"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8326157" y="1447800"/>
            <a:ext cx="2296518" cy="229652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marL="55563" indent="-55563" defTabSz="914099"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a:xfrm>
            <a:off x="5907088" y="4507826"/>
            <a:ext cx="2283355" cy="1034129"/>
          </a:xfrm>
          <a:prstGeom prst="rect">
            <a:avLst/>
          </a:prstGeom>
        </p:spPr>
        <p:txBody>
          <a:bodyPr wrap="square" anchor="ctr">
            <a:spAutoFit/>
          </a:bodyPr>
          <a:lstStyle/>
          <a:p>
            <a:pPr marL="55563" indent="-55563" defTabSz="914099" fontAlgn="base">
              <a:lnSpc>
                <a:spcPct val="90000"/>
              </a:lnSpc>
              <a:spcBef>
                <a:spcPct val="0"/>
              </a:spcBef>
              <a:spcAft>
                <a:spcPct val="0"/>
              </a:spcAft>
            </a:pPr>
            <a:r>
              <a:rPr lang="en-US" sz="1700" dirty="0" smtClean="0">
                <a:gradFill>
                  <a:gsLst>
                    <a:gs pos="0">
                      <a:srgbClr val="FFFFFF"/>
                    </a:gs>
                    <a:gs pos="100000">
                      <a:srgbClr val="FFFFFF"/>
                    </a:gs>
                  </a:gsLst>
                  <a:lin ang="5400000" scaled="0"/>
                </a:gradFill>
                <a:ea typeface="Segoe UI" pitchFamily="34" charset="0"/>
                <a:cs typeface="Segoe UI" pitchFamily="34" charset="0"/>
              </a:rPr>
              <a:t>“</a:t>
            </a:r>
            <a:r>
              <a:rPr lang="en-US" sz="1700" dirty="0" err="1" smtClean="0">
                <a:gradFill>
                  <a:gsLst>
                    <a:gs pos="0">
                      <a:srgbClr val="FFFFFF"/>
                    </a:gs>
                    <a:gs pos="100000">
                      <a:srgbClr val="FFFFFF"/>
                    </a:gs>
                  </a:gsLst>
                  <a:lin ang="5400000" scaled="0"/>
                </a:gradFill>
                <a:ea typeface="Segoe UI" pitchFamily="34" charset="0"/>
                <a:cs typeface="Segoe UI" pitchFamily="34" charset="0"/>
              </a:rPr>
              <a:t>Správa</a:t>
            </a:r>
            <a:r>
              <a:rPr lang="en-US" sz="1700" dirty="0" smtClean="0">
                <a:gradFill>
                  <a:gsLst>
                    <a:gs pos="0">
                      <a:srgbClr val="FFFFFF"/>
                    </a:gs>
                    <a:gs pos="100000">
                      <a:srgbClr val="FFFFFF"/>
                    </a:gs>
                  </a:gsLst>
                  <a:lin ang="5400000" scaled="0"/>
                </a:gradFill>
                <a:ea typeface="Segoe UI" pitchFamily="34" charset="0"/>
                <a:cs typeface="Segoe UI" pitchFamily="34" charset="0"/>
              </a:rPr>
              <a:t> </a:t>
            </a:r>
            <a:r>
              <a:rPr lang="en-US" sz="1700" dirty="0" err="1" smtClean="0">
                <a:gradFill>
                  <a:gsLst>
                    <a:gs pos="0">
                      <a:srgbClr val="FFFFFF"/>
                    </a:gs>
                    <a:gs pos="100000">
                      <a:srgbClr val="FFFFFF"/>
                    </a:gs>
                  </a:gsLst>
                  <a:lin ang="5400000" scaled="0"/>
                </a:gradFill>
                <a:ea typeface="Segoe UI" pitchFamily="34" charset="0"/>
                <a:cs typeface="Segoe UI" pitchFamily="34" charset="0"/>
              </a:rPr>
              <a:t>infrastruktury</a:t>
            </a:r>
            <a:r>
              <a:rPr lang="en-US" sz="1700" dirty="0" smtClean="0">
                <a:gradFill>
                  <a:gsLst>
                    <a:gs pos="0">
                      <a:srgbClr val="FFFFFF"/>
                    </a:gs>
                    <a:gs pos="100000">
                      <a:srgbClr val="FFFFFF"/>
                    </a:gs>
                  </a:gsLst>
                  <a:lin ang="5400000" scaled="0"/>
                </a:gradFill>
                <a:ea typeface="Segoe UI" pitchFamily="34" charset="0"/>
                <a:cs typeface="Segoe UI" pitchFamily="34" charset="0"/>
              </a:rPr>
              <a:t> </a:t>
            </a:r>
            <a:r>
              <a:rPr lang="en-US" sz="1700" dirty="0" err="1" smtClean="0">
                <a:gradFill>
                  <a:gsLst>
                    <a:gs pos="0">
                      <a:srgbClr val="FFFFFF"/>
                    </a:gs>
                    <a:gs pos="100000">
                      <a:srgbClr val="FFFFFF"/>
                    </a:gs>
                  </a:gsLst>
                  <a:lin ang="5400000" scaled="0"/>
                </a:gradFill>
                <a:ea typeface="Segoe UI" pitchFamily="34" charset="0"/>
                <a:cs typeface="Segoe UI" pitchFamily="34" charset="0"/>
              </a:rPr>
              <a:t>zabírá</a:t>
            </a:r>
            <a:r>
              <a:rPr lang="en-US" sz="1700" dirty="0" smtClean="0">
                <a:gradFill>
                  <a:gsLst>
                    <a:gs pos="0">
                      <a:srgbClr val="FFFFFF"/>
                    </a:gs>
                    <a:gs pos="100000">
                      <a:srgbClr val="FFFFFF"/>
                    </a:gs>
                  </a:gsLst>
                  <a:lin ang="5400000" scaled="0"/>
                </a:gradFill>
                <a:ea typeface="Segoe UI" pitchFamily="34" charset="0"/>
                <a:cs typeface="Segoe UI" pitchFamily="34" charset="0"/>
              </a:rPr>
              <a:t> IT </a:t>
            </a:r>
            <a:r>
              <a:rPr lang="en-US" sz="1700" dirty="0" err="1" smtClean="0">
                <a:gradFill>
                  <a:gsLst>
                    <a:gs pos="0">
                      <a:srgbClr val="FFFFFF"/>
                    </a:gs>
                    <a:gs pos="100000">
                      <a:srgbClr val="FFFFFF"/>
                    </a:gs>
                  </a:gsLst>
                  <a:lin ang="5400000" scaled="0"/>
                </a:gradFill>
                <a:ea typeface="Segoe UI" pitchFamily="34" charset="0"/>
                <a:cs typeface="Segoe UI" pitchFamily="34" charset="0"/>
              </a:rPr>
              <a:t>spoustu</a:t>
            </a:r>
            <a:r>
              <a:rPr lang="en-US" sz="1700" dirty="0" smtClean="0">
                <a:gradFill>
                  <a:gsLst>
                    <a:gs pos="0">
                      <a:srgbClr val="FFFFFF"/>
                    </a:gs>
                    <a:gs pos="100000">
                      <a:srgbClr val="FFFFFF"/>
                    </a:gs>
                  </a:gsLst>
                  <a:lin ang="5400000" scaled="0"/>
                </a:gradFill>
                <a:ea typeface="Segoe UI" pitchFamily="34" charset="0"/>
                <a:cs typeface="Segoe UI" pitchFamily="34" charset="0"/>
              </a:rPr>
              <a:t> </a:t>
            </a:r>
            <a:r>
              <a:rPr lang="en-US" sz="1700" dirty="0" err="1" smtClean="0">
                <a:gradFill>
                  <a:gsLst>
                    <a:gs pos="0">
                      <a:srgbClr val="FFFFFF"/>
                    </a:gs>
                    <a:gs pos="100000">
                      <a:srgbClr val="FFFFFF"/>
                    </a:gs>
                  </a:gsLst>
                  <a:lin ang="5400000" scaled="0"/>
                </a:gradFill>
                <a:ea typeface="Segoe UI" pitchFamily="34" charset="0"/>
                <a:cs typeface="Segoe UI" pitchFamily="34" charset="0"/>
              </a:rPr>
              <a:t>času</a:t>
            </a:r>
            <a:r>
              <a:rPr lang="en-US" sz="1700" dirty="0" smtClean="0">
                <a:gradFill>
                  <a:gsLst>
                    <a:gs pos="0">
                      <a:srgbClr val="FFFFFF"/>
                    </a:gs>
                    <a:gs pos="100000">
                      <a:srgbClr val="FFFFFF"/>
                    </a:gs>
                  </a:gsLst>
                  <a:lin ang="5400000" scaled="0"/>
                </a:gradFill>
                <a:ea typeface="Segoe UI" pitchFamily="34" charset="0"/>
                <a:cs typeface="Segoe UI" pitchFamily="34" charset="0"/>
              </a:rPr>
              <a:t>, </a:t>
            </a:r>
            <a:r>
              <a:rPr lang="en-US" sz="1700" dirty="0" err="1" smtClean="0">
                <a:gradFill>
                  <a:gsLst>
                    <a:gs pos="0">
                      <a:srgbClr val="FFFFFF"/>
                    </a:gs>
                    <a:gs pos="100000">
                      <a:srgbClr val="FFFFFF"/>
                    </a:gs>
                  </a:gsLst>
                  <a:lin ang="5400000" scaled="0"/>
                </a:gradFill>
                <a:ea typeface="Segoe UI" pitchFamily="34" charset="0"/>
                <a:cs typeface="Segoe UI" pitchFamily="34" charset="0"/>
              </a:rPr>
              <a:t>který</a:t>
            </a:r>
            <a:r>
              <a:rPr lang="en-US" sz="1700" dirty="0" smtClean="0">
                <a:gradFill>
                  <a:gsLst>
                    <a:gs pos="0">
                      <a:srgbClr val="FFFFFF"/>
                    </a:gs>
                    <a:gs pos="100000">
                      <a:srgbClr val="FFFFFF"/>
                    </a:gs>
                  </a:gsLst>
                  <a:lin ang="5400000" scaled="0"/>
                </a:gradFill>
                <a:ea typeface="Segoe UI" pitchFamily="34" charset="0"/>
                <a:cs typeface="Segoe UI" pitchFamily="34" charset="0"/>
              </a:rPr>
              <a:t> je </a:t>
            </a:r>
            <a:r>
              <a:rPr lang="en-US" sz="1700" dirty="0" err="1" smtClean="0">
                <a:gradFill>
                  <a:gsLst>
                    <a:gs pos="0">
                      <a:srgbClr val="FFFFFF"/>
                    </a:gs>
                    <a:gs pos="100000">
                      <a:srgbClr val="FFFFFF"/>
                    </a:gs>
                  </a:gsLst>
                  <a:lin ang="5400000" scaled="0"/>
                </a:gradFill>
                <a:ea typeface="Segoe UI" pitchFamily="34" charset="0"/>
                <a:cs typeface="Segoe UI" pitchFamily="34" charset="0"/>
              </a:rPr>
              <a:t>duležitý</a:t>
            </a:r>
            <a:r>
              <a:rPr lang="en-US" sz="1700" dirty="0" smtClean="0">
                <a:gradFill>
                  <a:gsLst>
                    <a:gs pos="0">
                      <a:srgbClr val="FFFFFF"/>
                    </a:gs>
                    <a:gs pos="100000">
                      <a:srgbClr val="FFFFFF"/>
                    </a:gs>
                  </a:gsLst>
                  <a:lin ang="5400000" scaled="0"/>
                </a:gradFill>
                <a:ea typeface="Segoe UI" pitchFamily="34" charset="0"/>
                <a:cs typeface="Segoe UI" pitchFamily="34" charset="0"/>
              </a:rPr>
              <a:t> pro </a:t>
            </a:r>
            <a:r>
              <a:rPr lang="en-US" sz="1700" dirty="0" err="1" smtClean="0">
                <a:gradFill>
                  <a:gsLst>
                    <a:gs pos="0">
                      <a:srgbClr val="FFFFFF"/>
                    </a:gs>
                    <a:gs pos="100000">
                      <a:srgbClr val="FFFFFF"/>
                    </a:gs>
                  </a:gsLst>
                  <a:lin ang="5400000" scaled="0"/>
                </a:gradFill>
                <a:ea typeface="Segoe UI" pitchFamily="34" charset="0"/>
                <a:cs typeface="Segoe UI" pitchFamily="34" charset="0"/>
              </a:rPr>
              <a:t>jiné</a:t>
            </a:r>
            <a:r>
              <a:rPr lang="en-US" sz="1700" dirty="0" smtClean="0">
                <a:gradFill>
                  <a:gsLst>
                    <a:gs pos="0">
                      <a:srgbClr val="FFFFFF"/>
                    </a:gs>
                    <a:gs pos="100000">
                      <a:srgbClr val="FFFFFF"/>
                    </a:gs>
                  </a:gsLst>
                  <a:lin ang="5400000" scaled="0"/>
                </a:gradFill>
                <a:ea typeface="Segoe UI" pitchFamily="34" charset="0"/>
                <a:cs typeface="Segoe UI" pitchFamily="34" charset="0"/>
              </a:rPr>
              <a:t> </a:t>
            </a:r>
            <a:r>
              <a:rPr lang="en-US" sz="1700" dirty="0" err="1" smtClean="0">
                <a:gradFill>
                  <a:gsLst>
                    <a:gs pos="0">
                      <a:srgbClr val="FFFFFF"/>
                    </a:gs>
                    <a:gs pos="100000">
                      <a:srgbClr val="FFFFFF"/>
                    </a:gs>
                  </a:gsLst>
                  <a:lin ang="5400000" scaled="0"/>
                </a:gradFill>
                <a:ea typeface="Segoe UI" pitchFamily="34" charset="0"/>
                <a:cs typeface="Segoe UI" pitchFamily="34" charset="0"/>
              </a:rPr>
              <a:t>projekty</a:t>
            </a:r>
            <a:r>
              <a:rPr lang="en-US" sz="1700" dirty="0" smtClean="0">
                <a:gradFill>
                  <a:gsLst>
                    <a:gs pos="0">
                      <a:srgbClr val="FFFFFF"/>
                    </a:gs>
                    <a:gs pos="100000">
                      <a:srgbClr val="FFFFFF"/>
                    </a:gs>
                  </a:gsLst>
                  <a:lin ang="5400000" scaled="0"/>
                </a:gradFill>
                <a:ea typeface="Segoe UI" pitchFamily="34" charset="0"/>
                <a:cs typeface="Segoe UI" pitchFamily="34" charset="0"/>
              </a:rPr>
              <a:t>”</a:t>
            </a:r>
            <a:endParaRPr lang="en-US" sz="1700" dirty="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3484793" y="1447800"/>
            <a:ext cx="2296518" cy="229652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marL="55563" indent="-55563"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a:xfrm>
            <a:off x="1063626" y="4625550"/>
            <a:ext cx="2269066" cy="798680"/>
          </a:xfrm>
          <a:prstGeom prst="rect">
            <a:avLst/>
          </a:prstGeom>
        </p:spPr>
        <p:txBody>
          <a:bodyPr wrap="square" anchor="ctr">
            <a:spAutoFit/>
          </a:bodyPr>
          <a:lstStyle/>
          <a:p>
            <a:pPr marL="55563" indent="-55563" defTabSz="914099" fontAlgn="base">
              <a:lnSpc>
                <a:spcPct val="90000"/>
              </a:lnSpc>
              <a:spcBef>
                <a:spcPct val="0"/>
              </a:spcBef>
              <a:spcAft>
                <a:spcPct val="0"/>
              </a:spcAft>
            </a:pPr>
            <a:r>
              <a:rPr lang="en-US" sz="1700" dirty="0" smtClean="0">
                <a:gradFill>
                  <a:gsLst>
                    <a:gs pos="0">
                      <a:srgbClr val="FFFFFF"/>
                    </a:gs>
                    <a:gs pos="100000">
                      <a:srgbClr val="FFFFFF"/>
                    </a:gs>
                  </a:gsLst>
                  <a:lin ang="5400000" scaled="0"/>
                </a:gradFill>
                <a:ea typeface="Segoe UI" pitchFamily="34" charset="0"/>
                <a:cs typeface="Segoe UI" pitchFamily="34" charset="0"/>
              </a:rPr>
              <a:t>“</a:t>
            </a:r>
            <a:r>
              <a:rPr lang="cs-CZ" sz="1700" dirty="0" smtClean="0">
                <a:gradFill>
                  <a:gsLst>
                    <a:gs pos="0">
                      <a:srgbClr val="FFFFFF"/>
                    </a:gs>
                    <a:gs pos="100000">
                      <a:srgbClr val="FFFFFF"/>
                    </a:gs>
                  </a:gsLst>
                  <a:lin ang="5400000" scaled="0"/>
                </a:gradFill>
                <a:ea typeface="Segoe UI" pitchFamily="34" charset="0"/>
                <a:cs typeface="Segoe UI" pitchFamily="34" charset="0"/>
              </a:rPr>
              <a:t>Lidé potřebují pracovat na více zařízeních“</a:t>
            </a:r>
            <a:endParaRPr lang="en-US" sz="1600" b="1" spc="-50"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a:xfrm>
            <a:off x="3497263" y="2078998"/>
            <a:ext cx="2242722" cy="1034129"/>
          </a:xfrm>
          <a:prstGeom prst="rect">
            <a:avLst/>
          </a:prstGeom>
        </p:spPr>
        <p:txBody>
          <a:bodyPr wrap="square" anchor="ctr">
            <a:spAutoFit/>
          </a:bodyPr>
          <a:lstStyle/>
          <a:p>
            <a:pPr marL="55563" indent="-55563" defTabSz="914099" fontAlgn="base">
              <a:lnSpc>
                <a:spcPct val="90000"/>
              </a:lnSpc>
              <a:spcBef>
                <a:spcPct val="0"/>
              </a:spcBef>
              <a:spcAft>
                <a:spcPct val="0"/>
              </a:spcAft>
            </a:pPr>
            <a:r>
              <a:rPr lang="en-US" sz="1700" dirty="0" smtClean="0">
                <a:gradFill>
                  <a:gsLst>
                    <a:gs pos="0">
                      <a:srgbClr val="FFFFFF"/>
                    </a:gs>
                    <a:gs pos="100000">
                      <a:srgbClr val="FFFFFF"/>
                    </a:gs>
                  </a:gsLst>
                  <a:lin ang="5400000" scaled="0"/>
                </a:gradFill>
                <a:ea typeface="Segoe UI" pitchFamily="34" charset="0"/>
                <a:cs typeface="Segoe UI" pitchFamily="34" charset="0"/>
              </a:rPr>
              <a:t>“</a:t>
            </a:r>
            <a:r>
              <a:rPr lang="en-US" sz="1700" dirty="0" err="1" smtClean="0">
                <a:gradFill>
                  <a:gsLst>
                    <a:gs pos="0">
                      <a:srgbClr val="FFFFFF"/>
                    </a:gs>
                    <a:gs pos="100000">
                      <a:srgbClr val="FFFFFF"/>
                    </a:gs>
                  </a:gsLst>
                  <a:lin ang="5400000" scaled="0"/>
                </a:gradFill>
                <a:ea typeface="Segoe UI" pitchFamily="34" charset="0"/>
                <a:cs typeface="Segoe UI" pitchFamily="34" charset="0"/>
              </a:rPr>
              <a:t>Lidé</a:t>
            </a:r>
            <a:r>
              <a:rPr lang="en-US" sz="1700" dirty="0" smtClean="0">
                <a:gradFill>
                  <a:gsLst>
                    <a:gs pos="0">
                      <a:srgbClr val="FFFFFF"/>
                    </a:gs>
                    <a:gs pos="100000">
                      <a:srgbClr val="FFFFFF"/>
                    </a:gs>
                  </a:gsLst>
                  <a:lin ang="5400000" scaled="0"/>
                </a:gradFill>
                <a:ea typeface="Segoe UI" pitchFamily="34" charset="0"/>
                <a:cs typeface="Segoe UI" pitchFamily="34" charset="0"/>
              </a:rPr>
              <a:t> </a:t>
            </a:r>
            <a:r>
              <a:rPr lang="en-US" sz="1700" dirty="0" err="1" smtClean="0">
                <a:gradFill>
                  <a:gsLst>
                    <a:gs pos="0">
                      <a:srgbClr val="FFFFFF"/>
                    </a:gs>
                    <a:gs pos="100000">
                      <a:srgbClr val="FFFFFF"/>
                    </a:gs>
                  </a:gsLst>
                  <a:lin ang="5400000" scaled="0"/>
                </a:gradFill>
                <a:ea typeface="Segoe UI" pitchFamily="34" charset="0"/>
                <a:cs typeface="Segoe UI" pitchFamily="34" charset="0"/>
              </a:rPr>
              <a:t>kteří</a:t>
            </a:r>
            <a:r>
              <a:rPr lang="en-US" sz="1700" dirty="0" smtClean="0">
                <a:gradFill>
                  <a:gsLst>
                    <a:gs pos="0">
                      <a:srgbClr val="FFFFFF"/>
                    </a:gs>
                    <a:gs pos="100000">
                      <a:srgbClr val="FFFFFF"/>
                    </a:gs>
                  </a:gsLst>
                  <a:lin ang="5400000" scaled="0"/>
                </a:gradFill>
                <a:ea typeface="Segoe UI" pitchFamily="34" charset="0"/>
                <a:cs typeface="Segoe UI" pitchFamily="34" charset="0"/>
              </a:rPr>
              <a:t> </a:t>
            </a:r>
            <a:r>
              <a:rPr lang="en-US" sz="1700" dirty="0" err="1" smtClean="0">
                <a:gradFill>
                  <a:gsLst>
                    <a:gs pos="0">
                      <a:srgbClr val="FFFFFF"/>
                    </a:gs>
                    <a:gs pos="100000">
                      <a:srgbClr val="FFFFFF"/>
                    </a:gs>
                  </a:gsLst>
                  <a:lin ang="5400000" scaled="0"/>
                </a:gradFill>
                <a:ea typeface="Segoe UI" pitchFamily="34" charset="0"/>
                <a:cs typeface="Segoe UI" pitchFamily="34" charset="0"/>
              </a:rPr>
              <a:t>nepracují</a:t>
            </a:r>
            <a:r>
              <a:rPr lang="en-US" sz="1700" dirty="0" smtClean="0">
                <a:gradFill>
                  <a:gsLst>
                    <a:gs pos="0">
                      <a:srgbClr val="FFFFFF"/>
                    </a:gs>
                    <a:gs pos="100000">
                      <a:srgbClr val="FFFFFF"/>
                    </a:gs>
                  </a:gsLst>
                  <a:lin ang="5400000" scaled="0"/>
                </a:gradFill>
                <a:ea typeface="Segoe UI" pitchFamily="34" charset="0"/>
                <a:cs typeface="Segoe UI" pitchFamily="34" charset="0"/>
              </a:rPr>
              <a:t> </a:t>
            </a:r>
            <a:r>
              <a:rPr lang="en-US" sz="1700" dirty="0" err="1" smtClean="0">
                <a:gradFill>
                  <a:gsLst>
                    <a:gs pos="0">
                      <a:srgbClr val="FFFFFF"/>
                    </a:gs>
                    <a:gs pos="100000">
                      <a:srgbClr val="FFFFFF"/>
                    </a:gs>
                  </a:gsLst>
                  <a:lin ang="5400000" scaled="0"/>
                </a:gradFill>
                <a:ea typeface="Segoe UI" pitchFamily="34" charset="0"/>
                <a:cs typeface="Segoe UI" pitchFamily="34" charset="0"/>
              </a:rPr>
              <a:t>ve</a:t>
            </a:r>
            <a:r>
              <a:rPr lang="en-US" sz="1700" dirty="0" smtClean="0">
                <a:gradFill>
                  <a:gsLst>
                    <a:gs pos="0">
                      <a:srgbClr val="FFFFFF"/>
                    </a:gs>
                    <a:gs pos="100000">
                      <a:srgbClr val="FFFFFF"/>
                    </a:gs>
                  </a:gsLst>
                  <a:lin ang="5400000" scaled="0"/>
                </a:gradFill>
                <a:ea typeface="Segoe UI" pitchFamily="34" charset="0"/>
                <a:cs typeface="Segoe UI" pitchFamily="34" charset="0"/>
              </a:rPr>
              <a:t> </a:t>
            </a:r>
            <a:r>
              <a:rPr lang="en-US" sz="1700" dirty="0" err="1" smtClean="0">
                <a:gradFill>
                  <a:gsLst>
                    <a:gs pos="0">
                      <a:srgbClr val="FFFFFF"/>
                    </a:gs>
                    <a:gs pos="100000">
                      <a:srgbClr val="FFFFFF"/>
                    </a:gs>
                  </a:gsLst>
                  <a:lin ang="5400000" scaled="0"/>
                </a:gradFill>
                <a:ea typeface="Segoe UI" pitchFamily="34" charset="0"/>
                <a:cs typeface="Segoe UI" pitchFamily="34" charset="0"/>
              </a:rPr>
              <a:t>stejné</a:t>
            </a:r>
            <a:r>
              <a:rPr lang="en-US" sz="1700" dirty="0" smtClean="0">
                <a:gradFill>
                  <a:gsLst>
                    <a:gs pos="0">
                      <a:srgbClr val="FFFFFF"/>
                    </a:gs>
                    <a:gs pos="100000">
                      <a:srgbClr val="FFFFFF"/>
                    </a:gs>
                  </a:gsLst>
                  <a:lin ang="5400000" scaled="0"/>
                </a:gradFill>
                <a:ea typeface="Segoe UI" pitchFamily="34" charset="0"/>
                <a:cs typeface="Segoe UI" pitchFamily="34" charset="0"/>
              </a:rPr>
              <a:t> </a:t>
            </a:r>
            <a:r>
              <a:rPr lang="en-US" sz="1700" dirty="0" err="1" smtClean="0">
                <a:gradFill>
                  <a:gsLst>
                    <a:gs pos="0">
                      <a:srgbClr val="FFFFFF"/>
                    </a:gs>
                    <a:gs pos="100000">
                      <a:srgbClr val="FFFFFF"/>
                    </a:gs>
                  </a:gsLst>
                  <a:lin ang="5400000" scaled="0"/>
                </a:gradFill>
                <a:ea typeface="Segoe UI" pitchFamily="34" charset="0"/>
                <a:cs typeface="Segoe UI" pitchFamily="34" charset="0"/>
              </a:rPr>
              <a:t>kanceláři</a:t>
            </a:r>
            <a:r>
              <a:rPr lang="en-US" sz="1700" dirty="0" smtClean="0">
                <a:gradFill>
                  <a:gsLst>
                    <a:gs pos="0">
                      <a:srgbClr val="FFFFFF"/>
                    </a:gs>
                    <a:gs pos="100000">
                      <a:srgbClr val="FFFFFF"/>
                    </a:gs>
                  </a:gsLst>
                  <a:lin ang="5400000" scaled="0"/>
                </a:gradFill>
                <a:ea typeface="Segoe UI" pitchFamily="34" charset="0"/>
                <a:cs typeface="Segoe UI" pitchFamily="34" charset="0"/>
              </a:rPr>
              <a:t> </a:t>
            </a:r>
            <a:r>
              <a:rPr lang="en-US" sz="1700" dirty="0" err="1" smtClean="0">
                <a:gradFill>
                  <a:gsLst>
                    <a:gs pos="0">
                      <a:srgbClr val="FFFFFF"/>
                    </a:gs>
                    <a:gs pos="100000">
                      <a:srgbClr val="FFFFFF"/>
                    </a:gs>
                  </a:gsLst>
                  <a:lin ang="5400000" scaled="0"/>
                </a:gradFill>
                <a:ea typeface="Segoe UI" pitchFamily="34" charset="0"/>
                <a:cs typeface="Segoe UI" pitchFamily="34" charset="0"/>
              </a:rPr>
              <a:t>potrebují</a:t>
            </a:r>
            <a:r>
              <a:rPr lang="en-US" sz="1700" dirty="0" smtClean="0">
                <a:gradFill>
                  <a:gsLst>
                    <a:gs pos="0">
                      <a:srgbClr val="FFFFFF"/>
                    </a:gs>
                    <a:gs pos="100000">
                      <a:srgbClr val="FFFFFF"/>
                    </a:gs>
                  </a:gsLst>
                  <a:lin ang="5400000" scaled="0"/>
                </a:gradFill>
                <a:ea typeface="Segoe UI" pitchFamily="34" charset="0"/>
                <a:cs typeface="Segoe UI" pitchFamily="34" charset="0"/>
              </a:rPr>
              <a:t> </a:t>
            </a:r>
            <a:r>
              <a:rPr lang="en-US" sz="1700" dirty="0" err="1" smtClean="0">
                <a:gradFill>
                  <a:gsLst>
                    <a:gs pos="0">
                      <a:srgbClr val="FFFFFF"/>
                    </a:gs>
                    <a:gs pos="100000">
                      <a:srgbClr val="FFFFFF"/>
                    </a:gs>
                  </a:gsLst>
                  <a:lin ang="5400000" scaled="0"/>
                </a:gradFill>
                <a:ea typeface="Segoe UI" pitchFamily="34" charset="0"/>
                <a:cs typeface="Segoe UI" pitchFamily="34" charset="0"/>
              </a:rPr>
              <a:t>pracovat</a:t>
            </a:r>
            <a:r>
              <a:rPr lang="en-US" sz="1700" dirty="0" smtClean="0">
                <a:gradFill>
                  <a:gsLst>
                    <a:gs pos="0">
                      <a:srgbClr val="FFFFFF"/>
                    </a:gs>
                    <a:gs pos="100000">
                      <a:srgbClr val="FFFFFF"/>
                    </a:gs>
                  </a:gsLst>
                  <a:lin ang="5400000" scaled="0"/>
                </a:gradFill>
                <a:ea typeface="Segoe UI" pitchFamily="34" charset="0"/>
                <a:cs typeface="Segoe UI" pitchFamily="34" charset="0"/>
              </a:rPr>
              <a:t> </a:t>
            </a:r>
            <a:r>
              <a:rPr lang="en-US" sz="1700" dirty="0" err="1" smtClean="0">
                <a:gradFill>
                  <a:gsLst>
                    <a:gs pos="0">
                      <a:srgbClr val="FFFFFF"/>
                    </a:gs>
                    <a:gs pos="100000">
                      <a:srgbClr val="FFFFFF"/>
                    </a:gs>
                  </a:gsLst>
                  <a:lin ang="5400000" scaled="0"/>
                </a:gradFill>
                <a:ea typeface="Segoe UI" pitchFamily="34" charset="0"/>
                <a:cs typeface="Segoe UI" pitchFamily="34" charset="0"/>
              </a:rPr>
              <a:t>společně</a:t>
            </a:r>
            <a:r>
              <a:rPr lang="en-US" sz="1700" dirty="0" smtClean="0">
                <a:gradFill>
                  <a:gsLst>
                    <a:gs pos="0">
                      <a:srgbClr val="FFFFFF"/>
                    </a:gs>
                    <a:gs pos="100000">
                      <a:srgbClr val="FFFFFF"/>
                    </a:gs>
                  </a:gsLst>
                  <a:lin ang="5400000" scaled="0"/>
                </a:gradFill>
                <a:ea typeface="Segoe UI" pitchFamily="34" charset="0"/>
                <a:cs typeface="Segoe UI" pitchFamily="34" charset="0"/>
              </a:rPr>
              <a:t>” </a:t>
            </a:r>
            <a:endParaRPr lang="en-US" sz="1700"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a:xfrm>
            <a:off x="8349515" y="2432169"/>
            <a:ext cx="2285860" cy="327782"/>
          </a:xfrm>
          <a:prstGeom prst="rect">
            <a:avLst/>
          </a:prstGeom>
        </p:spPr>
        <p:txBody>
          <a:bodyPr wrap="square" anchor="ctr">
            <a:spAutoFit/>
          </a:bodyPr>
          <a:lstStyle/>
          <a:p>
            <a:pPr marL="55563" indent="-55563" defTabSz="914099" fontAlgn="base">
              <a:lnSpc>
                <a:spcPct val="90000"/>
              </a:lnSpc>
              <a:spcBef>
                <a:spcPct val="0"/>
              </a:spcBef>
              <a:spcAft>
                <a:spcPct val="0"/>
              </a:spcAft>
            </a:pPr>
            <a:r>
              <a:rPr lang="en-US" sz="1700" dirty="0" smtClean="0">
                <a:gradFill>
                  <a:gsLst>
                    <a:gs pos="0">
                      <a:srgbClr val="FFFFFF"/>
                    </a:gs>
                    <a:gs pos="100000">
                      <a:srgbClr val="FFFFFF"/>
                    </a:gs>
                  </a:gsLst>
                  <a:lin ang="5400000" scaled="0"/>
                </a:gradFill>
                <a:ea typeface="Segoe UI" pitchFamily="34" charset="0"/>
                <a:cs typeface="Segoe UI" pitchFamily="34" charset="0"/>
              </a:rPr>
              <a:t>“</a:t>
            </a:r>
            <a:r>
              <a:rPr lang="en-US" sz="1700" dirty="0" err="1" smtClean="0">
                <a:gradFill>
                  <a:gsLst>
                    <a:gs pos="0">
                      <a:srgbClr val="FFFFFF"/>
                    </a:gs>
                    <a:gs pos="100000">
                      <a:srgbClr val="FFFFFF"/>
                    </a:gs>
                  </a:gsLst>
                  <a:lin ang="5400000" scaled="0"/>
                </a:gradFill>
                <a:ea typeface="Segoe UI" pitchFamily="34" charset="0"/>
                <a:cs typeface="Segoe UI" pitchFamily="34" charset="0"/>
              </a:rPr>
              <a:t>Řízení</a:t>
            </a:r>
            <a:r>
              <a:rPr lang="en-US" sz="1700" dirty="0" smtClean="0">
                <a:gradFill>
                  <a:gsLst>
                    <a:gs pos="0">
                      <a:srgbClr val="FFFFFF"/>
                    </a:gs>
                    <a:gs pos="100000">
                      <a:srgbClr val="FFFFFF"/>
                    </a:gs>
                  </a:gsLst>
                  <a:lin ang="5400000" scaled="0"/>
                </a:gradFill>
                <a:ea typeface="Segoe UI" pitchFamily="34" charset="0"/>
                <a:cs typeface="Segoe UI" pitchFamily="34" charset="0"/>
              </a:rPr>
              <a:t> </a:t>
            </a:r>
            <a:r>
              <a:rPr lang="en-US" sz="1700" dirty="0" err="1" smtClean="0">
                <a:gradFill>
                  <a:gsLst>
                    <a:gs pos="0">
                      <a:srgbClr val="FFFFFF"/>
                    </a:gs>
                    <a:gs pos="100000">
                      <a:srgbClr val="FFFFFF"/>
                    </a:gs>
                  </a:gsLst>
                  <a:lin ang="5400000" scaled="0"/>
                </a:gradFill>
                <a:ea typeface="Segoe UI" pitchFamily="34" charset="0"/>
                <a:cs typeface="Segoe UI" pitchFamily="34" charset="0"/>
              </a:rPr>
              <a:t>nákladů</a:t>
            </a:r>
            <a:r>
              <a:rPr lang="en-US" sz="1700" dirty="0" smtClean="0">
                <a:gradFill>
                  <a:gsLst>
                    <a:gs pos="0">
                      <a:srgbClr val="FFFFFF"/>
                    </a:gs>
                    <a:gs pos="100000">
                      <a:srgbClr val="FFFFFF"/>
                    </a:gs>
                  </a:gsLst>
                  <a:lin ang="5400000" scaled="0"/>
                </a:gradFill>
                <a:ea typeface="Segoe UI" pitchFamily="34" charset="0"/>
                <a:cs typeface="Segoe UI" pitchFamily="34" charset="0"/>
              </a:rPr>
              <a:t>”</a:t>
            </a:r>
            <a:endParaRPr lang="en-US" sz="1700" dirty="0">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9590" t="10335" r="11870" b="16813"/>
          <a:stretch/>
        </p:blipFill>
        <p:spPr bwMode="auto">
          <a:xfrm>
            <a:off x="5904442" y="1441938"/>
            <a:ext cx="2286000" cy="2286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4" descr="W:\Open Engagements\Microsoft\Resources\Office 15\Photography\Office15_New_Lifestyle_Photos\Los Angeles\PNG\OFF12_Sadek_06.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6161" t="5414" r="22423" b="15939"/>
          <a:stretch/>
        </p:blipFill>
        <p:spPr bwMode="auto">
          <a:xfrm>
            <a:off x="1065742" y="1436076"/>
            <a:ext cx="2266951" cy="2278675"/>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6"/>
          <p:cNvPicPr>
            <a:picLocks noChangeAspect="1" noChangeArrowheads="1"/>
          </p:cNvPicPr>
          <p:nvPr/>
        </p:nvPicPr>
        <p:blipFill rotWithShape="1">
          <a:blip r:embed="rId5" cstate="screen">
            <a:extLst>
              <a:ext uri="{28A0092B-C50C-407E-A947-70E740481C1C}">
                <a14:useLocalDpi xmlns:a14="http://schemas.microsoft.com/office/drawing/2010/main" xmlns="" val="0"/>
              </a:ext>
            </a:extLst>
          </a:blip>
          <a:srcRect l="14308" r="19877" b="1533"/>
          <a:stretch/>
        </p:blipFill>
        <p:spPr bwMode="auto">
          <a:xfrm>
            <a:off x="3484794" y="3893012"/>
            <a:ext cx="2286298" cy="2279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xmlns="" val="0"/>
              </a:ext>
            </a:extLst>
          </a:blip>
          <a:srcRect l="27956" t="764" r="11187" b="8120"/>
          <a:stretch/>
        </p:blipFill>
        <p:spPr>
          <a:xfrm>
            <a:off x="8342843" y="3860248"/>
            <a:ext cx="2279833" cy="2273853"/>
          </a:xfrm>
          <a:prstGeom prst="rect">
            <a:avLst/>
          </a:prstGeom>
        </p:spPr>
      </p:pic>
    </p:spTree>
    <p:extLst>
      <p:ext uri="{BB962C8B-B14F-4D97-AF65-F5344CB8AC3E}">
        <p14:creationId xmlns:p14="http://schemas.microsoft.com/office/powerpoint/2010/main" xmlns="" val="40501133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Technologie</a:t>
            </a:r>
            <a:r>
              <a:rPr lang="en-US" dirty="0" smtClean="0"/>
              <a:t> = </a:t>
            </a:r>
            <a:r>
              <a:rPr lang="en-US" dirty="0" err="1" smtClean="0"/>
              <a:t>Řešení</a:t>
            </a:r>
            <a:r>
              <a:rPr lang="en-US" dirty="0" smtClean="0"/>
              <a:t> </a:t>
            </a:r>
            <a:endParaRPr lang="en-US" dirty="0"/>
          </a:p>
        </p:txBody>
      </p:sp>
      <p:grpSp>
        <p:nvGrpSpPr>
          <p:cNvPr id="2" name="Group 1"/>
          <p:cNvGrpSpPr/>
          <p:nvPr/>
        </p:nvGrpSpPr>
        <p:grpSpPr>
          <a:xfrm>
            <a:off x="1066801" y="1436075"/>
            <a:ext cx="9572764" cy="4737074"/>
            <a:chOff x="1330369" y="1436075"/>
            <a:chExt cx="9572764" cy="4737074"/>
          </a:xfrm>
        </p:grpSpPr>
        <p:sp>
          <p:nvSpPr>
            <p:cNvPr id="26" name="Rectangle 25"/>
            <p:cNvSpPr/>
            <p:nvPr/>
          </p:nvSpPr>
          <p:spPr bwMode="auto">
            <a:xfrm>
              <a:off x="1330369" y="3876629"/>
              <a:ext cx="2296518" cy="229652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marL="55563" indent="-55563"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6174735" y="3876629"/>
              <a:ext cx="2296518" cy="229652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marL="55563" indent="-55563"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useBgFill="1">
          <p:nvSpPr>
            <p:cNvPr id="33" name="Rectangle 32"/>
            <p:cNvSpPr/>
            <p:nvPr/>
          </p:nvSpPr>
          <p:spPr bwMode="auto">
            <a:xfrm>
              <a:off x="8481217" y="3876629"/>
              <a:ext cx="2421916" cy="229652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55563" indent="-55563"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8593915" y="1447800"/>
              <a:ext cx="2296518" cy="229652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marL="55563" indent="-55563"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a:xfrm>
              <a:off x="6172201" y="3916374"/>
              <a:ext cx="2284456" cy="1089529"/>
            </a:xfrm>
            <a:prstGeom prst="rect">
              <a:avLst/>
            </a:prstGeom>
          </p:spPr>
          <p:txBody>
            <a:bodyPr wrap="square" anchor="b">
              <a:spAutoFit/>
            </a:bodyPr>
            <a:lstStyle/>
            <a:p>
              <a:pPr marL="55563" indent="-55563" defTabSz="914099" fontAlgn="base">
                <a:lnSpc>
                  <a:spcPct val="90000"/>
                </a:lnSpc>
                <a:spcBef>
                  <a:spcPct val="0"/>
                </a:spcBef>
                <a:spcAft>
                  <a:spcPct val="0"/>
                </a:spcAft>
              </a:pPr>
              <a:r>
                <a:rPr lang="en-US" sz="3600" spc="-50" dirty="0">
                  <a:gradFill>
                    <a:gsLst>
                      <a:gs pos="0">
                        <a:srgbClr val="FFFFFF"/>
                      </a:gs>
                      <a:gs pos="100000">
                        <a:srgbClr val="FFFFFF"/>
                      </a:gs>
                    </a:gsLst>
                    <a:lin ang="5400000" scaled="0"/>
                  </a:gradFill>
                  <a:latin typeface="+mj-lt"/>
                  <a:ea typeface="Segoe UI" pitchFamily="34" charset="0"/>
                  <a:cs typeface="Segoe UI" pitchFamily="34" charset="0"/>
                </a:rPr>
                <a:t>Easy</a:t>
              </a:r>
            </a:p>
            <a:p>
              <a:pPr marL="55563" indent="-55563" defTabSz="914099" fontAlgn="base">
                <a:lnSpc>
                  <a:spcPct val="90000"/>
                </a:lnSpc>
                <a:spcBef>
                  <a:spcPct val="0"/>
                </a:spcBef>
                <a:spcAft>
                  <a:spcPct val="0"/>
                </a:spcAft>
              </a:pPr>
              <a:r>
                <a:rPr lang="en-US" sz="3600" spc="-50" dirty="0">
                  <a:gradFill>
                    <a:gsLst>
                      <a:gs pos="0">
                        <a:srgbClr val="FFFFFF"/>
                      </a:gs>
                      <a:gs pos="100000">
                        <a:srgbClr val="FFFFFF"/>
                      </a:gs>
                    </a:gsLst>
                    <a:lin ang="5400000" scaled="0"/>
                  </a:gradFill>
                  <a:latin typeface="+mj-lt"/>
                  <a:ea typeface="Segoe UI" pitchFamily="34" charset="0"/>
                  <a:cs typeface="Segoe UI" pitchFamily="34" charset="0"/>
                </a:rPr>
                <a:t>IT</a:t>
              </a:r>
            </a:p>
          </p:txBody>
        </p:sp>
        <p:sp>
          <p:nvSpPr>
            <p:cNvPr id="37" name="Rectangle 36"/>
            <p:cNvSpPr/>
            <p:nvPr/>
          </p:nvSpPr>
          <p:spPr bwMode="auto">
            <a:xfrm>
              <a:off x="3752551" y="1447800"/>
              <a:ext cx="2296518" cy="229652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marL="55563" indent="-55563"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a:xfrm>
              <a:off x="1333524" y="3916374"/>
              <a:ext cx="2283143" cy="1089529"/>
            </a:xfrm>
            <a:prstGeom prst="rect">
              <a:avLst/>
            </a:prstGeom>
          </p:spPr>
          <p:txBody>
            <a:bodyPr wrap="square" anchor="b">
              <a:spAutoFit/>
            </a:bodyPr>
            <a:lstStyle/>
            <a:p>
              <a:pPr marL="55563" indent="-55563" defTabSz="914099" fontAlgn="base">
                <a:lnSpc>
                  <a:spcPct val="90000"/>
                </a:lnSpc>
                <a:spcBef>
                  <a:spcPct val="0"/>
                </a:spcBef>
                <a:spcAft>
                  <a:spcPct val="0"/>
                </a:spcAft>
              </a:pPr>
              <a:r>
                <a:rPr lang="en-US" sz="3600" spc="-50" dirty="0" err="1" smtClean="0">
                  <a:gradFill>
                    <a:gsLst>
                      <a:gs pos="0">
                        <a:srgbClr val="FFFFFF"/>
                      </a:gs>
                      <a:gs pos="100000">
                        <a:srgbClr val="FFFFFF"/>
                      </a:gs>
                    </a:gsLst>
                    <a:lin ang="5400000" scaled="0"/>
                  </a:gradFill>
                  <a:latin typeface="+mj-lt"/>
                  <a:ea typeface="Segoe UI" pitchFamily="34" charset="0"/>
                  <a:cs typeface="Segoe UI" pitchFamily="34" charset="0"/>
                </a:rPr>
                <a:t>Přístup</a:t>
              </a:r>
              <a:r>
                <a:rPr lang="en-US" sz="3600" spc="-50" dirty="0" smtClean="0">
                  <a:gradFill>
                    <a:gsLst>
                      <a:gs pos="0">
                        <a:srgbClr val="FFFFFF"/>
                      </a:gs>
                      <a:gs pos="100000">
                        <a:srgbClr val="FFFFFF"/>
                      </a:gs>
                    </a:gsLst>
                    <a:lin ang="5400000" scaled="0"/>
                  </a:gradFill>
                  <a:latin typeface="+mj-lt"/>
                  <a:ea typeface="Segoe UI" pitchFamily="34" charset="0"/>
                  <a:cs typeface="Segoe UI" pitchFamily="34" charset="0"/>
                </a:rPr>
                <a:t> </a:t>
              </a:r>
              <a:r>
                <a:rPr lang="en-US" sz="3600" spc="-50" dirty="0" err="1" smtClean="0">
                  <a:gradFill>
                    <a:gsLst>
                      <a:gs pos="0">
                        <a:srgbClr val="FFFFFF"/>
                      </a:gs>
                      <a:gs pos="100000">
                        <a:srgbClr val="FFFFFF"/>
                      </a:gs>
                    </a:gsLst>
                    <a:lin ang="5400000" scaled="0"/>
                  </a:gradFill>
                  <a:latin typeface="+mj-lt"/>
                  <a:ea typeface="Segoe UI" pitchFamily="34" charset="0"/>
                  <a:cs typeface="Segoe UI" pitchFamily="34" charset="0"/>
                </a:rPr>
                <a:t>odkudkoliv</a:t>
              </a:r>
              <a:endParaRPr lang="en-US" sz="3600" spc="-5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8" name="Rectangle 27"/>
            <p:cNvSpPr/>
            <p:nvPr/>
          </p:nvSpPr>
          <p:spPr>
            <a:xfrm>
              <a:off x="3780383" y="1515728"/>
              <a:ext cx="2256923" cy="1089529"/>
            </a:xfrm>
            <a:prstGeom prst="rect">
              <a:avLst/>
            </a:prstGeom>
          </p:spPr>
          <p:txBody>
            <a:bodyPr wrap="square" anchor="b">
              <a:spAutoFit/>
            </a:bodyPr>
            <a:lstStyle/>
            <a:p>
              <a:pPr defTabSz="914099" fontAlgn="base">
                <a:lnSpc>
                  <a:spcPct val="90000"/>
                </a:lnSpc>
                <a:spcBef>
                  <a:spcPct val="0"/>
                </a:spcBef>
                <a:spcAft>
                  <a:spcPct val="0"/>
                </a:spcAft>
              </a:pPr>
              <a:r>
                <a:rPr lang="en-US" sz="3600" spc="-50" dirty="0" err="1" smtClean="0">
                  <a:gradFill>
                    <a:gsLst>
                      <a:gs pos="0">
                        <a:srgbClr val="FFFFFF"/>
                      </a:gs>
                      <a:gs pos="100000">
                        <a:srgbClr val="FFFFFF"/>
                      </a:gs>
                    </a:gsLst>
                    <a:lin ang="5400000" scaled="0"/>
                  </a:gradFill>
                  <a:latin typeface="+mj-lt"/>
                  <a:ea typeface="Segoe UI" pitchFamily="34" charset="0"/>
                  <a:cs typeface="Segoe UI" pitchFamily="34" charset="0"/>
                </a:rPr>
                <a:t>Společná</a:t>
              </a:r>
              <a:r>
                <a:rPr lang="en-US" sz="3600" spc="-50" dirty="0" smtClean="0">
                  <a:gradFill>
                    <a:gsLst>
                      <a:gs pos="0">
                        <a:srgbClr val="FFFFFF"/>
                      </a:gs>
                      <a:gs pos="100000">
                        <a:srgbClr val="FFFFFF"/>
                      </a:gs>
                    </a:gsLst>
                    <a:lin ang="5400000" scaled="0"/>
                  </a:gradFill>
                  <a:latin typeface="+mj-lt"/>
                  <a:ea typeface="Segoe UI" pitchFamily="34" charset="0"/>
                  <a:cs typeface="Segoe UI" pitchFamily="34" charset="0"/>
                </a:rPr>
                <a:t> </a:t>
              </a:r>
              <a:r>
                <a:rPr lang="en-US" sz="3600" spc="-50" dirty="0" err="1" smtClean="0">
                  <a:gradFill>
                    <a:gsLst>
                      <a:gs pos="0">
                        <a:srgbClr val="FFFFFF"/>
                      </a:gs>
                      <a:gs pos="100000">
                        <a:srgbClr val="FFFFFF"/>
                      </a:gs>
                    </a:gsLst>
                    <a:lin ang="5400000" scaled="0"/>
                  </a:gradFill>
                  <a:latin typeface="+mj-lt"/>
                  <a:ea typeface="Segoe UI" pitchFamily="34" charset="0"/>
                  <a:cs typeface="Segoe UI" pitchFamily="34" charset="0"/>
                </a:rPr>
                <a:t>práce</a:t>
              </a:r>
              <a:r>
                <a:rPr lang="en-US" sz="3600" spc="-50" dirty="0" smtClean="0">
                  <a:gradFill>
                    <a:gsLst>
                      <a:gs pos="0">
                        <a:srgbClr val="FFFFFF"/>
                      </a:gs>
                      <a:gs pos="100000">
                        <a:srgbClr val="FFFFFF"/>
                      </a:gs>
                    </a:gsLst>
                    <a:lin ang="5400000" scaled="0"/>
                  </a:gradFill>
                  <a:latin typeface="+mj-lt"/>
                  <a:ea typeface="Segoe UI" pitchFamily="34" charset="0"/>
                  <a:cs typeface="Segoe UI" pitchFamily="34" charset="0"/>
                </a:rPr>
                <a:t> </a:t>
              </a:r>
              <a:endParaRPr lang="en-US" sz="3600" spc="-5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32" name="Rectangle 31"/>
            <p:cNvSpPr/>
            <p:nvPr/>
          </p:nvSpPr>
          <p:spPr>
            <a:xfrm>
              <a:off x="8599532" y="1506531"/>
              <a:ext cx="2266949" cy="1089529"/>
            </a:xfrm>
            <a:prstGeom prst="rect">
              <a:avLst/>
            </a:prstGeom>
          </p:spPr>
          <p:txBody>
            <a:bodyPr wrap="square" anchor="b">
              <a:spAutoFit/>
            </a:bodyPr>
            <a:lstStyle/>
            <a:p>
              <a:pPr marL="55563" indent="-55563" defTabSz="914099" fontAlgn="base">
                <a:lnSpc>
                  <a:spcPct val="90000"/>
                </a:lnSpc>
                <a:spcBef>
                  <a:spcPct val="0"/>
                </a:spcBef>
                <a:spcAft>
                  <a:spcPct val="0"/>
                </a:spcAft>
              </a:pPr>
              <a:r>
                <a:rPr lang="en-US" sz="3600" spc="-50" dirty="0" err="1" smtClean="0">
                  <a:gradFill>
                    <a:gsLst>
                      <a:gs pos="0">
                        <a:srgbClr val="FFFFFF"/>
                      </a:gs>
                      <a:gs pos="100000">
                        <a:srgbClr val="FFFFFF"/>
                      </a:gs>
                    </a:gsLst>
                    <a:lin ang="5400000" scaled="0"/>
                  </a:gradFill>
                  <a:latin typeface="+mj-lt"/>
                  <a:ea typeface="Segoe UI" pitchFamily="34" charset="0"/>
                  <a:cs typeface="Segoe UI" pitchFamily="34" charset="0"/>
                </a:rPr>
                <a:t>Nejlepší</a:t>
              </a:r>
              <a:r>
                <a:rPr lang="en-US" sz="3600" spc="-50" dirty="0" smtClean="0">
                  <a:gradFill>
                    <a:gsLst>
                      <a:gs pos="0">
                        <a:srgbClr val="FFFFFF"/>
                      </a:gs>
                      <a:gs pos="100000">
                        <a:srgbClr val="FFFFFF"/>
                      </a:gs>
                    </a:gsLst>
                    <a:lin ang="5400000" scaled="0"/>
                  </a:gradFill>
                  <a:latin typeface="+mj-lt"/>
                  <a:ea typeface="Segoe UI" pitchFamily="34" charset="0"/>
                  <a:cs typeface="Segoe UI" pitchFamily="34" charset="0"/>
                </a:rPr>
                <a:t> </a:t>
              </a:r>
              <a:r>
                <a:rPr lang="en-US" sz="3600" spc="-50" dirty="0" err="1" smtClean="0">
                  <a:gradFill>
                    <a:gsLst>
                      <a:gs pos="0">
                        <a:srgbClr val="FFFFFF"/>
                      </a:gs>
                      <a:gs pos="100000">
                        <a:srgbClr val="FFFFFF"/>
                      </a:gs>
                    </a:gsLst>
                    <a:lin ang="5400000" scaled="0"/>
                  </a:gradFill>
                  <a:latin typeface="+mj-lt"/>
                  <a:ea typeface="Segoe UI" pitchFamily="34" charset="0"/>
                  <a:cs typeface="Segoe UI" pitchFamily="34" charset="0"/>
                </a:rPr>
                <a:t>hodnota</a:t>
              </a:r>
              <a:endParaRPr lang="en-US" sz="3600" spc="-50" dirty="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21"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9590" t="10335" r="11870" b="16813"/>
            <a:stretch/>
          </p:blipFill>
          <p:spPr bwMode="auto">
            <a:xfrm>
              <a:off x="6172200" y="1441937"/>
              <a:ext cx="2286000" cy="2286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4" descr="W:\Open Engagements\Microsoft\Resources\Office 15\Photography\Office15_New_Lifestyle_Photos\Los Angeles\PNG\OFF12_Sadek_06.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6161" t="5414" r="22423" b="15939"/>
            <a:stretch/>
          </p:blipFill>
          <p:spPr bwMode="auto">
            <a:xfrm>
              <a:off x="1333499" y="1436075"/>
              <a:ext cx="2266951" cy="2278675"/>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6"/>
            <p:cNvPicPr>
              <a:picLocks noChangeAspect="1" noChangeArrowheads="1"/>
            </p:cNvPicPr>
            <p:nvPr/>
          </p:nvPicPr>
          <p:blipFill rotWithShape="1">
            <a:blip r:embed="rId5" cstate="screen">
              <a:extLst>
                <a:ext uri="{28A0092B-C50C-407E-A947-70E740481C1C}">
                  <a14:useLocalDpi xmlns:a14="http://schemas.microsoft.com/office/drawing/2010/main" xmlns="" val="0"/>
                </a:ext>
              </a:extLst>
            </a:blip>
            <a:srcRect l="14308" r="19877" b="1533"/>
            <a:stretch/>
          </p:blipFill>
          <p:spPr bwMode="auto">
            <a:xfrm>
              <a:off x="3752552" y="3893011"/>
              <a:ext cx="2286298" cy="2279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xmlns="" val="0"/>
                </a:ext>
              </a:extLst>
            </a:blip>
            <a:srcRect l="27956" t="764" r="11187" b="8120"/>
            <a:stretch/>
          </p:blipFill>
          <p:spPr>
            <a:xfrm>
              <a:off x="8610600" y="3860247"/>
              <a:ext cx="2279833" cy="2273853"/>
            </a:xfrm>
            <a:prstGeom prst="rect">
              <a:avLst/>
            </a:prstGeom>
          </p:spPr>
        </p:pic>
      </p:grpSp>
    </p:spTree>
    <p:extLst>
      <p:ext uri="{BB962C8B-B14F-4D97-AF65-F5344CB8AC3E}">
        <p14:creationId xmlns:p14="http://schemas.microsoft.com/office/powerpoint/2010/main" xmlns="" val="23577212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30055_Office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2.xml><?xml version="1.0" encoding="utf-8"?>
<a:theme xmlns:a="http://schemas.openxmlformats.org/drawingml/2006/main" name="5-30055_Office Template 2012 - 16x9 - Colored Accent Slides">
  <a:themeElements>
    <a:clrScheme name="Office_Template_2012_Accent_Slides">
      <a:dk1>
        <a:srgbClr val="000000"/>
      </a:dk1>
      <a:lt1>
        <a:srgbClr val="FFFFFF"/>
      </a:lt1>
      <a:dk2>
        <a:srgbClr val="EB3C00"/>
      </a:dk2>
      <a:lt2>
        <a:srgbClr val="D2D2D2"/>
      </a:lt2>
      <a:accent1>
        <a:srgbClr val="EB3C00"/>
      </a:accent1>
      <a:accent2>
        <a:srgbClr val="007233"/>
      </a:accent2>
      <a:accent3>
        <a:srgbClr val="00188F"/>
      </a:accent3>
      <a:accent4>
        <a:srgbClr val="68217A"/>
      </a:accent4>
      <a:accent5>
        <a:srgbClr val="969696"/>
      </a:accent5>
      <a:accent6>
        <a:srgbClr val="D2D2D2"/>
      </a:accent6>
      <a:hlink>
        <a:srgbClr val="969696"/>
      </a:hlink>
      <a:folHlink>
        <a:srgbClr val="D2D2D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3161</TotalTime>
  <Words>3334</Words>
  <Application>Microsoft Office PowerPoint</Application>
  <PresentationFormat>Vlastní</PresentationFormat>
  <Paragraphs>554</Paragraphs>
  <Slides>17</Slides>
  <Notes>14</Notes>
  <HiddenSlides>0</HiddenSlides>
  <MMClips>0</MMClips>
  <ScaleCrop>false</ScaleCrop>
  <HeadingPairs>
    <vt:vector size="4" baseType="variant">
      <vt:variant>
        <vt:lpstr>Motiv</vt:lpstr>
      </vt:variant>
      <vt:variant>
        <vt:i4>2</vt:i4>
      </vt:variant>
      <vt:variant>
        <vt:lpstr>Nadpisy snímků</vt:lpstr>
      </vt:variant>
      <vt:variant>
        <vt:i4>17</vt:i4>
      </vt:variant>
    </vt:vector>
  </HeadingPairs>
  <TitlesOfParts>
    <vt:vector size="19" baseType="lpstr">
      <vt:lpstr>5-30055_Office Template 2012 - 16x9 - White Background</vt:lpstr>
      <vt:lpstr>5-30055_Office Template 2012 - 16x9 - Colored Accent Slides</vt:lpstr>
      <vt:lpstr>Nový Office přichází  </vt:lpstr>
      <vt:lpstr>Nový, moderní Office</vt:lpstr>
      <vt:lpstr>Zákaznické segmenty</vt:lpstr>
      <vt:lpstr>Zákazníci si mohou vybrat</vt:lpstr>
      <vt:lpstr>Office 365 pro domácnosti</vt:lpstr>
      <vt:lpstr>Office 365 pro vysokoškoláky</vt:lpstr>
      <vt:lpstr>Nová nabídka Office</vt:lpstr>
      <vt:lpstr>SMB zákazník</vt:lpstr>
      <vt:lpstr>Technologie = Řešení </vt:lpstr>
      <vt:lpstr>Office 365 pro malé organizace</vt:lpstr>
      <vt:lpstr>Office 365  Midsize Business</vt:lpstr>
      <vt:lpstr>Rozdíly mezi sadami služeb</vt:lpstr>
      <vt:lpstr>Office 365 pro segmenty: Consumer &amp; SMB</vt:lpstr>
      <vt:lpstr>Kolik stojí firmu Office 365? </vt:lpstr>
      <vt:lpstr>        Licence pro mě zdarma?              Ano, 25 licencí pro interní použití               Jak získám?        Návod na: www.office365premium.cz                  LinkedIn: Jsem prodejce Office365  </vt:lpstr>
      <vt:lpstr>Snímek 16</vt:lpstr>
      <vt:lpstr>Snímek 17</vt:lpstr>
    </vt:vector>
  </TitlesOfParts>
  <Company>Microsoft 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Nový Office – licenční přehled</dc:title>
  <dc:creator>Petr Janovsky (Intl Agency)</dc:creator>
  <cp:lastModifiedBy>Jitka Havránková</cp:lastModifiedBy>
  <cp:revision>59</cp:revision>
  <dcterms:created xsi:type="dcterms:W3CDTF">2012-11-21T18:07:35Z</dcterms:created>
  <dcterms:modified xsi:type="dcterms:W3CDTF">2013-05-22T14:51:21Z</dcterms:modified>
</cp:coreProperties>
</file>